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2" r:id="rId1"/>
  </p:sldMasterIdLst>
  <p:notesMasterIdLst>
    <p:notesMasterId r:id="rId48"/>
  </p:notesMasterIdLst>
  <p:handoutMasterIdLst>
    <p:handoutMasterId r:id="rId49"/>
  </p:handoutMasterIdLst>
  <p:sldIdLst>
    <p:sldId id="257" r:id="rId2"/>
    <p:sldId id="258" r:id="rId3"/>
    <p:sldId id="259" r:id="rId4"/>
    <p:sldId id="260" r:id="rId5"/>
    <p:sldId id="267" r:id="rId6"/>
    <p:sldId id="268" r:id="rId7"/>
    <p:sldId id="269" r:id="rId8"/>
    <p:sldId id="270" r:id="rId9"/>
    <p:sldId id="271" r:id="rId10"/>
    <p:sldId id="261" r:id="rId11"/>
    <p:sldId id="262" r:id="rId12"/>
    <p:sldId id="263" r:id="rId13"/>
    <p:sldId id="272" r:id="rId14"/>
    <p:sldId id="264" r:id="rId15"/>
    <p:sldId id="301" r:id="rId16"/>
    <p:sldId id="302" r:id="rId17"/>
    <p:sldId id="303" r:id="rId18"/>
    <p:sldId id="265" r:id="rId19"/>
    <p:sldId id="266" r:id="rId20"/>
    <p:sldId id="273"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Lst>
  <p:sldSz cx="12188825" cy="6858000"/>
  <p:notesSz cx="6858000" cy="9144000"/>
  <p:defaultTextStyle>
    <a:defPPr rtl="0">
      <a:defRPr lang="tr-t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45">
          <p15:clr>
            <a:srgbClr val="A4A3A4"/>
          </p15:clr>
        </p15:guide>
        <p15:guide id="3" orient="horz" pos="3888">
          <p15:clr>
            <a:srgbClr val="A4A3A4"/>
          </p15:clr>
        </p15:guide>
        <p15:guide id="4" orient="horz" pos="192">
          <p15:clr>
            <a:srgbClr val="A4A3A4"/>
          </p15:clr>
        </p15:guide>
        <p15:guide id="5" orient="horz" pos="1072">
          <p15:clr>
            <a:srgbClr val="A4A3A4"/>
          </p15:clr>
        </p15:guide>
        <p15:guide id="6" pos="3839">
          <p15:clr>
            <a:srgbClr val="A4A3A4"/>
          </p15:clr>
        </p15:guide>
        <p15:guide id="7" pos="704">
          <p15:clr>
            <a:srgbClr val="A4A3A4"/>
          </p15:clr>
        </p15:guide>
        <p15:guide id="8" pos="710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6182" autoAdjust="0"/>
  </p:normalViewPr>
  <p:slideViewPr>
    <p:cSldViewPr showGuides="1">
      <p:cViewPr varScale="1">
        <p:scale>
          <a:sx n="73" d="100"/>
          <a:sy n="73" d="100"/>
        </p:scale>
        <p:origin x="618" y="78"/>
      </p:cViewPr>
      <p:guideLst>
        <p:guide orient="horz" pos="2160"/>
        <p:guide orient="horz" pos="945"/>
        <p:guide orient="horz" pos="3888"/>
        <p:guide orient="horz" pos="192"/>
        <p:guide orient="horz" pos="1072"/>
        <p:guide pos="3839"/>
        <p:guide pos="704"/>
        <p:guide pos="7102"/>
      </p:guideLst>
    </p:cSldViewPr>
  </p:slideViewPr>
  <p:outlineViewPr>
    <p:cViewPr>
      <p:scale>
        <a:sx n="33" d="100"/>
        <a:sy n="33" d="100"/>
      </p:scale>
      <p:origin x="0" y="-2886"/>
    </p:cViewPr>
  </p:outlineViewPr>
  <p:notesTextViewPr>
    <p:cViewPr>
      <p:scale>
        <a:sx n="3" d="2"/>
        <a:sy n="3" d="2"/>
      </p:scale>
      <p:origin x="0" y="0"/>
    </p:cViewPr>
  </p:notesTextViewPr>
  <p:notesViewPr>
    <p:cSldViewPr>
      <p:cViewPr varScale="1">
        <p:scale>
          <a:sx n="90" d="100"/>
          <a:sy n="90" d="100"/>
        </p:scale>
        <p:origin x="3774"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rtl="0"/>
            <a:endParaRPr lang="tr-TR" dirty="0">
              <a:solidFill>
                <a:schemeClr val="tx2"/>
              </a:solidFill>
            </a:endParaRPr>
          </a:p>
        </p:txBody>
      </p:sp>
      <p:sp>
        <p:nvSpPr>
          <p:cNvPr id="3" name="Tarih Yer Tutucusu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pPr rtl="0"/>
            <a:fld id="{82CA223B-12A1-40F0-A826-71FBDA907897}" type="datetime1">
              <a:rPr lang="tr-TR" smtClean="0">
                <a:solidFill>
                  <a:schemeClr val="tx2"/>
                </a:solidFill>
              </a:rPr>
              <a:t>2.04.2019</a:t>
            </a:fld>
            <a:endParaRPr lang="tr-TR" dirty="0">
              <a:solidFill>
                <a:schemeClr val="tx2"/>
              </a:solidFill>
            </a:endParaRPr>
          </a:p>
        </p:txBody>
      </p:sp>
      <p:sp>
        <p:nvSpPr>
          <p:cNvPr id="4" name="Alt Bilgi Yer Tutucusu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pPr rtl="0"/>
            <a:endParaRPr lang="tr-TR" dirty="0">
              <a:solidFill>
                <a:schemeClr val="tx2"/>
              </a:solidFill>
            </a:endParaRPr>
          </a:p>
        </p:txBody>
      </p:sp>
      <p:sp>
        <p:nvSpPr>
          <p:cNvPr id="5" name="Slayt Numarası Yer Tutucusu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pPr rtl="0"/>
            <a:fld id="{CFD77566-CD65-4859-9FA1-43956DC85B8C}" type="slidenum">
              <a:rPr lang="tr-TR" smtClean="0">
                <a:solidFill>
                  <a:schemeClr val="tx2"/>
                </a:solidFill>
              </a:rPr>
              <a:t>‹#›</a:t>
            </a:fld>
            <a:endParaRPr lang="tr-TR" dirty="0">
              <a:solidFill>
                <a:schemeClr val="tx2"/>
              </a:solidFill>
            </a:endParaRPr>
          </a:p>
        </p:txBody>
      </p:sp>
    </p:spTree>
    <p:extLst>
      <p:ext uri="{BB962C8B-B14F-4D97-AF65-F5344CB8AC3E}">
        <p14:creationId xmlns:p14="http://schemas.microsoft.com/office/powerpoint/2010/main" val="2708798372"/>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jpg>
</file>

<file path=ppt/media/image13.png>
</file>

<file path=ppt/media/image14.png>
</file>

<file path=ppt/media/image15.jpg>
</file>

<file path=ppt/media/image16.jpeg>
</file>

<file path=ppt/media/image17.jpeg>
</file>

<file path=ppt/media/image18.jpeg>
</file>

<file path=ppt/media/image19.jpeg>
</file>

<file path=ppt/media/image2.jpg>
</file>

<file path=ppt/media/image20.jpeg>
</file>

<file path=ppt/media/image21.jpeg>
</file>

<file path=ppt/media/image22.jpeg>
</file>

<file path=ppt/media/image23.jpeg>
</file>

<file path=ppt/media/image26.png>
</file>

<file path=ppt/media/image27.jpg>
</file>

<file path=ppt/media/image3.JPG>
</file>

<file path=ppt/media/image4.jp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2"/>
                </a:solidFill>
              </a:defRPr>
            </a:lvl1pPr>
          </a:lstStyle>
          <a:p>
            <a:pPr rtl="0"/>
            <a:endParaRPr lang="tr-TR" dirty="0"/>
          </a:p>
        </p:txBody>
      </p:sp>
      <p:sp>
        <p:nvSpPr>
          <p:cNvPr id="3" name="Tarih Yer Tutucusu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2"/>
                </a:solidFill>
              </a:defRPr>
            </a:lvl1pPr>
          </a:lstStyle>
          <a:p>
            <a:fld id="{E20BB88A-49AB-4E14-91A6-36797D6E6D43}" type="datetime1">
              <a:rPr lang="tr-TR" smtClean="0"/>
              <a:pPr/>
              <a:t>2.04.2019</a:t>
            </a:fld>
            <a:endParaRPr lang="tr-TR" dirty="0"/>
          </a:p>
        </p:txBody>
      </p:sp>
      <p:sp>
        <p:nvSpPr>
          <p:cNvPr id="4" name="Slayt Görüntüsü Yer Tutucusu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rtl="0"/>
            <a:endParaRPr lang="tr-TR" dirty="0"/>
          </a:p>
        </p:txBody>
      </p:sp>
      <p:sp>
        <p:nvSpPr>
          <p:cNvPr id="5" name="Notlar Yer Tutucusu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rtl="0"/>
            <a:r>
              <a:rPr lang="tr-TR" dirty="0" smtClean="0"/>
              <a:t>Asıl metin stillerini düzenlemek için tıklayın</a:t>
            </a:r>
          </a:p>
          <a:p>
            <a:pPr lvl="1" rtl="0"/>
            <a:r>
              <a:rPr lang="tr-TR" dirty="0" smtClean="0"/>
              <a:t>İkinci düzey</a:t>
            </a:r>
          </a:p>
          <a:p>
            <a:pPr lvl="2" rtl="0"/>
            <a:r>
              <a:rPr lang="tr-TR" dirty="0" smtClean="0"/>
              <a:t>Üçüncü düzey</a:t>
            </a:r>
          </a:p>
          <a:p>
            <a:pPr lvl="3" rtl="0"/>
            <a:r>
              <a:rPr lang="tr-TR" dirty="0" smtClean="0"/>
              <a:t>Dördüncü düzey</a:t>
            </a:r>
          </a:p>
          <a:p>
            <a:pPr lvl="4" rtl="0"/>
            <a:r>
              <a:rPr lang="tr-TR" dirty="0" smtClean="0"/>
              <a:t>Beşinci düzey</a:t>
            </a:r>
            <a:endParaRPr lang="tr-TR" dirty="0"/>
          </a:p>
        </p:txBody>
      </p:sp>
      <p:sp>
        <p:nvSpPr>
          <p:cNvPr id="6" name="Alt Bilgi Yer Tutucusu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2"/>
                </a:solidFill>
              </a:defRPr>
            </a:lvl1pPr>
          </a:lstStyle>
          <a:p>
            <a:pPr rtl="0"/>
            <a:endParaRPr lang="tr-TR" dirty="0"/>
          </a:p>
        </p:txBody>
      </p:sp>
      <p:sp>
        <p:nvSpPr>
          <p:cNvPr id="7" name="Slayt Numarası Yer Tutucusu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2"/>
                </a:solidFill>
              </a:defRPr>
            </a:lvl1pPr>
          </a:lstStyle>
          <a:p>
            <a:pPr rtl="0"/>
            <a:fld id="{B8796F01-7154-41E0-B48B-A6921757531A}" type="slidenum">
              <a:rPr lang="tr-TR" smtClean="0"/>
              <a:pPr/>
              <a:t>‹#›</a:t>
            </a:fld>
            <a:endParaRPr lang="tr-TR" dirty="0"/>
          </a:p>
        </p:txBody>
      </p:sp>
    </p:spTree>
    <p:extLst>
      <p:ext uri="{BB962C8B-B14F-4D97-AF65-F5344CB8AC3E}">
        <p14:creationId xmlns:p14="http://schemas.microsoft.com/office/powerpoint/2010/main" val="44077566"/>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2"/>
        </a:solidFill>
        <a:latin typeface="+mn-lt"/>
        <a:ea typeface="+mn-ea"/>
        <a:cs typeface="+mn-cs"/>
      </a:defRPr>
    </a:lvl1pPr>
    <a:lvl2pPr marL="609493" algn="l" defTabSz="1218987" rtl="0" eaLnBrk="1" latinLnBrk="0" hangingPunct="1">
      <a:defRPr sz="1600" kern="1200">
        <a:solidFill>
          <a:schemeClr val="tx2"/>
        </a:solidFill>
        <a:latin typeface="+mn-lt"/>
        <a:ea typeface="+mn-ea"/>
        <a:cs typeface="+mn-cs"/>
      </a:defRPr>
    </a:lvl2pPr>
    <a:lvl3pPr marL="1218987" algn="l" defTabSz="1218987" rtl="0" eaLnBrk="1" latinLnBrk="0" hangingPunct="1">
      <a:defRPr sz="1600" kern="1200">
        <a:solidFill>
          <a:schemeClr val="tx2"/>
        </a:solidFill>
        <a:latin typeface="+mn-lt"/>
        <a:ea typeface="+mn-ea"/>
        <a:cs typeface="+mn-cs"/>
      </a:defRPr>
    </a:lvl3pPr>
    <a:lvl4pPr marL="1828480" algn="l" defTabSz="1218987" rtl="0" eaLnBrk="1" latinLnBrk="0" hangingPunct="1">
      <a:defRPr sz="1600" kern="1200">
        <a:solidFill>
          <a:schemeClr val="tx2"/>
        </a:solidFill>
        <a:latin typeface="+mn-lt"/>
        <a:ea typeface="+mn-ea"/>
        <a:cs typeface="+mn-cs"/>
      </a:defRPr>
    </a:lvl4pPr>
    <a:lvl5pPr marL="2437973" algn="l" defTabSz="1218987" rtl="0" eaLnBrk="1" latinLnBrk="0" hangingPunct="1">
      <a:defRPr sz="1600" kern="1200">
        <a:solidFill>
          <a:schemeClr val="tx2"/>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dirty="0"/>
          </a:p>
        </p:txBody>
      </p:sp>
      <p:sp>
        <p:nvSpPr>
          <p:cNvPr id="4" name="Slayt Numarası Yer Tutucusu 3"/>
          <p:cNvSpPr>
            <a:spLocks noGrp="1"/>
          </p:cNvSpPr>
          <p:nvPr>
            <p:ph type="sldNum" sz="quarter" idx="10"/>
          </p:nvPr>
        </p:nvSpPr>
        <p:spPr/>
        <p:txBody>
          <a:bodyPr rtlCol="0"/>
          <a:lstStyle/>
          <a:p>
            <a:pPr rtl="0"/>
            <a:fld id="{B8796F01-7154-41E0-B48B-A6921757531A}" type="slidenum">
              <a:rPr lang="tr-TR" smtClean="0"/>
              <a:pPr/>
              <a:t>1</a:t>
            </a:fld>
            <a:endParaRPr lang="tr-TR" dirty="0"/>
          </a:p>
        </p:txBody>
      </p:sp>
    </p:spTree>
    <p:extLst>
      <p:ext uri="{BB962C8B-B14F-4D97-AF65-F5344CB8AC3E}">
        <p14:creationId xmlns:p14="http://schemas.microsoft.com/office/powerpoint/2010/main" val="16077057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11</a:t>
            </a:fld>
            <a:endParaRPr lang="tr-TR" dirty="0"/>
          </a:p>
        </p:txBody>
      </p:sp>
    </p:spTree>
    <p:extLst>
      <p:ext uri="{BB962C8B-B14F-4D97-AF65-F5344CB8AC3E}">
        <p14:creationId xmlns:p14="http://schemas.microsoft.com/office/powerpoint/2010/main" val="9235039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12</a:t>
            </a:fld>
            <a:endParaRPr lang="tr-TR" dirty="0"/>
          </a:p>
        </p:txBody>
      </p:sp>
    </p:spTree>
    <p:extLst>
      <p:ext uri="{BB962C8B-B14F-4D97-AF65-F5344CB8AC3E}">
        <p14:creationId xmlns:p14="http://schemas.microsoft.com/office/powerpoint/2010/main" val="20536525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13</a:t>
            </a:fld>
            <a:endParaRPr lang="tr-TR" dirty="0"/>
          </a:p>
        </p:txBody>
      </p:sp>
    </p:spTree>
    <p:extLst>
      <p:ext uri="{BB962C8B-B14F-4D97-AF65-F5344CB8AC3E}">
        <p14:creationId xmlns:p14="http://schemas.microsoft.com/office/powerpoint/2010/main" val="42658262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14</a:t>
            </a:fld>
            <a:endParaRPr lang="tr-TR" dirty="0"/>
          </a:p>
        </p:txBody>
      </p:sp>
    </p:spTree>
    <p:extLst>
      <p:ext uri="{BB962C8B-B14F-4D97-AF65-F5344CB8AC3E}">
        <p14:creationId xmlns:p14="http://schemas.microsoft.com/office/powerpoint/2010/main" val="14359353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15</a:t>
            </a:fld>
            <a:endParaRPr lang="tr-TR" dirty="0"/>
          </a:p>
        </p:txBody>
      </p:sp>
    </p:spTree>
    <p:extLst>
      <p:ext uri="{BB962C8B-B14F-4D97-AF65-F5344CB8AC3E}">
        <p14:creationId xmlns:p14="http://schemas.microsoft.com/office/powerpoint/2010/main" val="11890906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16</a:t>
            </a:fld>
            <a:endParaRPr lang="tr-TR" dirty="0"/>
          </a:p>
        </p:txBody>
      </p:sp>
    </p:spTree>
    <p:extLst>
      <p:ext uri="{BB962C8B-B14F-4D97-AF65-F5344CB8AC3E}">
        <p14:creationId xmlns:p14="http://schemas.microsoft.com/office/powerpoint/2010/main" val="7673361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17</a:t>
            </a:fld>
            <a:endParaRPr lang="tr-TR" dirty="0"/>
          </a:p>
        </p:txBody>
      </p:sp>
    </p:spTree>
    <p:extLst>
      <p:ext uri="{BB962C8B-B14F-4D97-AF65-F5344CB8AC3E}">
        <p14:creationId xmlns:p14="http://schemas.microsoft.com/office/powerpoint/2010/main" val="38711349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18</a:t>
            </a:fld>
            <a:endParaRPr lang="tr-TR" dirty="0"/>
          </a:p>
        </p:txBody>
      </p:sp>
    </p:spTree>
    <p:extLst>
      <p:ext uri="{BB962C8B-B14F-4D97-AF65-F5344CB8AC3E}">
        <p14:creationId xmlns:p14="http://schemas.microsoft.com/office/powerpoint/2010/main" val="1494087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19</a:t>
            </a:fld>
            <a:endParaRPr lang="tr-TR" dirty="0"/>
          </a:p>
        </p:txBody>
      </p:sp>
    </p:spTree>
    <p:extLst>
      <p:ext uri="{BB962C8B-B14F-4D97-AF65-F5344CB8AC3E}">
        <p14:creationId xmlns:p14="http://schemas.microsoft.com/office/powerpoint/2010/main" val="42108949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20</a:t>
            </a:fld>
            <a:endParaRPr lang="tr-TR" dirty="0"/>
          </a:p>
        </p:txBody>
      </p:sp>
    </p:spTree>
    <p:extLst>
      <p:ext uri="{BB962C8B-B14F-4D97-AF65-F5344CB8AC3E}">
        <p14:creationId xmlns:p14="http://schemas.microsoft.com/office/powerpoint/2010/main" val="2130352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lar Yer Tutucusu 2"/>
          <p:cNvSpPr>
            <a:spLocks noGrp="1"/>
          </p:cNvSpPr>
          <p:nvPr>
            <p:ph type="body" idx="1"/>
          </p:nvPr>
        </p:nvSpPr>
        <p:spPr/>
        <p:txBody>
          <a:bodyPr rtlCol="0"/>
          <a:lstStyle/>
          <a:p>
            <a:pPr rtl="0"/>
            <a:endParaRPr lang="tr-TR" dirty="0"/>
          </a:p>
        </p:txBody>
      </p:sp>
      <p:sp>
        <p:nvSpPr>
          <p:cNvPr id="4" name="Slayt Numarası Yer Tutucusu 3"/>
          <p:cNvSpPr>
            <a:spLocks noGrp="1"/>
          </p:cNvSpPr>
          <p:nvPr>
            <p:ph type="sldNum" sz="quarter" idx="10"/>
          </p:nvPr>
        </p:nvSpPr>
        <p:spPr/>
        <p:txBody>
          <a:bodyPr rtlCol="0"/>
          <a:lstStyle/>
          <a:p>
            <a:pPr rtl="0"/>
            <a:fld id="{B8796F01-7154-41E0-B48B-A6921757531A}" type="slidenum">
              <a:rPr lang="tr-TR" smtClean="0"/>
              <a:pPr/>
              <a:t>2</a:t>
            </a:fld>
            <a:endParaRPr lang="tr-TR" dirty="0"/>
          </a:p>
        </p:txBody>
      </p:sp>
    </p:spTree>
    <p:extLst>
      <p:ext uri="{BB962C8B-B14F-4D97-AF65-F5344CB8AC3E}">
        <p14:creationId xmlns:p14="http://schemas.microsoft.com/office/powerpoint/2010/main" val="12848047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21</a:t>
            </a:fld>
            <a:endParaRPr lang="tr-TR" dirty="0"/>
          </a:p>
        </p:txBody>
      </p:sp>
    </p:spTree>
    <p:extLst>
      <p:ext uri="{BB962C8B-B14F-4D97-AF65-F5344CB8AC3E}">
        <p14:creationId xmlns:p14="http://schemas.microsoft.com/office/powerpoint/2010/main" val="14223847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22</a:t>
            </a:fld>
            <a:endParaRPr lang="tr-TR" dirty="0"/>
          </a:p>
        </p:txBody>
      </p:sp>
    </p:spTree>
    <p:extLst>
      <p:ext uri="{BB962C8B-B14F-4D97-AF65-F5344CB8AC3E}">
        <p14:creationId xmlns:p14="http://schemas.microsoft.com/office/powerpoint/2010/main" val="15427566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24</a:t>
            </a:fld>
            <a:endParaRPr lang="tr-TR" dirty="0"/>
          </a:p>
        </p:txBody>
      </p:sp>
    </p:spTree>
    <p:extLst>
      <p:ext uri="{BB962C8B-B14F-4D97-AF65-F5344CB8AC3E}">
        <p14:creationId xmlns:p14="http://schemas.microsoft.com/office/powerpoint/2010/main" val="26775739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25</a:t>
            </a:fld>
            <a:endParaRPr lang="tr-TR" dirty="0"/>
          </a:p>
        </p:txBody>
      </p:sp>
    </p:spTree>
    <p:extLst>
      <p:ext uri="{BB962C8B-B14F-4D97-AF65-F5344CB8AC3E}">
        <p14:creationId xmlns:p14="http://schemas.microsoft.com/office/powerpoint/2010/main" val="4306429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26</a:t>
            </a:fld>
            <a:endParaRPr lang="tr-TR" dirty="0"/>
          </a:p>
        </p:txBody>
      </p:sp>
    </p:spTree>
    <p:extLst>
      <p:ext uri="{BB962C8B-B14F-4D97-AF65-F5344CB8AC3E}">
        <p14:creationId xmlns:p14="http://schemas.microsoft.com/office/powerpoint/2010/main" val="24957438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27</a:t>
            </a:fld>
            <a:endParaRPr lang="tr-TR" dirty="0"/>
          </a:p>
        </p:txBody>
      </p:sp>
    </p:spTree>
    <p:extLst>
      <p:ext uri="{BB962C8B-B14F-4D97-AF65-F5344CB8AC3E}">
        <p14:creationId xmlns:p14="http://schemas.microsoft.com/office/powerpoint/2010/main" val="10082456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28</a:t>
            </a:fld>
            <a:endParaRPr lang="tr-TR" dirty="0"/>
          </a:p>
        </p:txBody>
      </p:sp>
    </p:spTree>
    <p:extLst>
      <p:ext uri="{BB962C8B-B14F-4D97-AF65-F5344CB8AC3E}">
        <p14:creationId xmlns:p14="http://schemas.microsoft.com/office/powerpoint/2010/main" val="26744174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3</a:t>
            </a:fld>
            <a:endParaRPr lang="tr-TR" dirty="0"/>
          </a:p>
        </p:txBody>
      </p:sp>
    </p:spTree>
    <p:extLst>
      <p:ext uri="{BB962C8B-B14F-4D97-AF65-F5344CB8AC3E}">
        <p14:creationId xmlns:p14="http://schemas.microsoft.com/office/powerpoint/2010/main" val="2745069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4</a:t>
            </a:fld>
            <a:endParaRPr lang="tr-TR" dirty="0"/>
          </a:p>
        </p:txBody>
      </p:sp>
    </p:spTree>
    <p:extLst>
      <p:ext uri="{BB962C8B-B14F-4D97-AF65-F5344CB8AC3E}">
        <p14:creationId xmlns:p14="http://schemas.microsoft.com/office/powerpoint/2010/main" val="35350285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5</a:t>
            </a:fld>
            <a:endParaRPr lang="tr-TR" dirty="0"/>
          </a:p>
        </p:txBody>
      </p:sp>
    </p:spTree>
    <p:extLst>
      <p:ext uri="{BB962C8B-B14F-4D97-AF65-F5344CB8AC3E}">
        <p14:creationId xmlns:p14="http://schemas.microsoft.com/office/powerpoint/2010/main" val="28271364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6</a:t>
            </a:fld>
            <a:endParaRPr lang="tr-TR" dirty="0"/>
          </a:p>
        </p:txBody>
      </p:sp>
    </p:spTree>
    <p:extLst>
      <p:ext uri="{BB962C8B-B14F-4D97-AF65-F5344CB8AC3E}">
        <p14:creationId xmlns:p14="http://schemas.microsoft.com/office/powerpoint/2010/main" val="35217116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7</a:t>
            </a:fld>
            <a:endParaRPr lang="tr-TR" dirty="0"/>
          </a:p>
        </p:txBody>
      </p:sp>
    </p:spTree>
    <p:extLst>
      <p:ext uri="{BB962C8B-B14F-4D97-AF65-F5344CB8AC3E}">
        <p14:creationId xmlns:p14="http://schemas.microsoft.com/office/powerpoint/2010/main" val="21316506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8</a:t>
            </a:fld>
            <a:endParaRPr lang="tr-TR" dirty="0"/>
          </a:p>
        </p:txBody>
      </p:sp>
    </p:spTree>
    <p:extLst>
      <p:ext uri="{BB962C8B-B14F-4D97-AF65-F5344CB8AC3E}">
        <p14:creationId xmlns:p14="http://schemas.microsoft.com/office/powerpoint/2010/main" val="3088833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pPr rtl="0"/>
            <a:fld id="{B8796F01-7154-41E0-B48B-A6921757531A}" type="slidenum">
              <a:rPr lang="tr-TR" smtClean="0"/>
              <a:pPr rtl="0"/>
              <a:t>10</a:t>
            </a:fld>
            <a:endParaRPr lang="tr-TR" dirty="0"/>
          </a:p>
        </p:txBody>
      </p:sp>
    </p:spTree>
    <p:extLst>
      <p:ext uri="{BB962C8B-B14F-4D97-AF65-F5344CB8AC3E}">
        <p14:creationId xmlns:p14="http://schemas.microsoft.com/office/powerpoint/2010/main" val="100253701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up 13"/>
          <p:cNvGrpSpPr/>
          <p:nvPr/>
        </p:nvGrpSpPr>
        <p:grpSpPr>
          <a:xfrm>
            <a:off x="0" y="0"/>
            <a:ext cx="12190572" cy="6858000"/>
            <a:chOff x="0" y="0"/>
            <a:chExt cx="12190572" cy="6858000"/>
          </a:xfrm>
        </p:grpSpPr>
        <p:sp>
          <p:nvSpPr>
            <p:cNvPr id="13" name="Dikdörtgen 12"/>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tr-TR" dirty="0"/>
            </a:p>
          </p:txBody>
        </p:sp>
        <p:grpSp>
          <p:nvGrpSpPr>
            <p:cNvPr id="12" name="Grup 11"/>
            <p:cNvGrpSpPr/>
            <p:nvPr/>
          </p:nvGrpSpPr>
          <p:grpSpPr>
            <a:xfrm>
              <a:off x="0" y="0"/>
              <a:ext cx="4742741" cy="6858000"/>
              <a:chOff x="0" y="0"/>
              <a:chExt cx="4742741" cy="6858000"/>
            </a:xfrm>
          </p:grpSpPr>
          <p:pic>
            <p:nvPicPr>
              <p:cNvPr id="9" name="Resim 8" descr="Yığılmış kitapla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91594" cy="6858000"/>
              </a:xfrm>
              <a:prstGeom prst="rect">
                <a:avLst/>
              </a:prstGeom>
            </p:spPr>
          </p:pic>
          <p:sp>
            <p:nvSpPr>
              <p:cNvPr id="10" name="Dikdörtgen 9"/>
              <p:cNvSpPr/>
              <p:nvPr/>
            </p:nvSpPr>
            <p:spPr>
              <a:xfrm>
                <a:off x="4605581"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dirty="0"/>
              </a:p>
            </p:txBody>
          </p:sp>
        </p:grpSp>
      </p:grpSp>
      <p:sp>
        <p:nvSpPr>
          <p:cNvPr id="2" name="Başlık 1"/>
          <p:cNvSpPr>
            <a:spLocks noGrp="1"/>
          </p:cNvSpPr>
          <p:nvPr>
            <p:ph type="ctrTitle"/>
          </p:nvPr>
        </p:nvSpPr>
        <p:spPr>
          <a:xfrm>
            <a:off x="4879346" y="1498601"/>
            <a:ext cx="7008574" cy="3298825"/>
          </a:xfrm>
        </p:spPr>
        <p:txBody>
          <a:bodyPr rtlCol="0">
            <a:normAutofit/>
          </a:bodyPr>
          <a:lstStyle>
            <a:lvl1pPr algn="l">
              <a:lnSpc>
                <a:spcPct val="90000"/>
              </a:lnSpc>
              <a:defRPr sz="5400" b="0" cap="none" spc="0" baseline="0">
                <a:ln w="0"/>
                <a:solidFill>
                  <a:schemeClr val="tx2"/>
                </a:solidFill>
                <a:effectLst/>
              </a:defRPr>
            </a:lvl1pPr>
          </a:lstStyle>
          <a:p>
            <a:pPr rtl="0"/>
            <a:r>
              <a:rPr lang="tr-TR" smtClean="0"/>
              <a:t>Asıl başlık stili için tıklatın</a:t>
            </a:r>
            <a:endParaRPr lang="tr-TR" dirty="0"/>
          </a:p>
        </p:txBody>
      </p:sp>
      <p:sp>
        <p:nvSpPr>
          <p:cNvPr id="3" name="Alt Başlık 2"/>
          <p:cNvSpPr>
            <a:spLocks noGrp="1"/>
          </p:cNvSpPr>
          <p:nvPr>
            <p:ph type="subTitle" idx="1"/>
          </p:nvPr>
        </p:nvSpPr>
        <p:spPr>
          <a:xfrm>
            <a:off x="4879346" y="4927600"/>
            <a:ext cx="7008574" cy="1244600"/>
          </a:xfrm>
        </p:spPr>
        <p:txBody>
          <a:bodyPr rtlCol="0">
            <a:normAutofit/>
          </a:bodyPr>
          <a:lstStyle>
            <a:lvl1pPr marL="0" indent="0" algn="l">
              <a:spcBef>
                <a:spcPts val="0"/>
              </a:spcBef>
              <a:buNone/>
              <a:defRPr sz="2800" b="0" cap="none" spc="0">
                <a:ln w="0"/>
                <a:solidFill>
                  <a:schemeClr val="accent2">
                    <a:lumMod val="50000"/>
                  </a:schemeClr>
                </a:solidFill>
                <a:effectLst/>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pPr rtl="0"/>
            <a:r>
              <a:rPr lang="tr-TR" smtClean="0"/>
              <a:t>Asıl alt başlık stilini düzenlemek için tıklayın</a:t>
            </a:r>
            <a:endParaRPr lang="tr-TR" dirty="0"/>
          </a:p>
        </p:txBody>
      </p:sp>
      <p:sp>
        <p:nvSpPr>
          <p:cNvPr id="5" name="Tarih Yer Tutucusu 4"/>
          <p:cNvSpPr>
            <a:spLocks noGrp="1"/>
          </p:cNvSpPr>
          <p:nvPr>
            <p:ph type="dt" sz="half" idx="10"/>
          </p:nvPr>
        </p:nvSpPr>
        <p:spPr/>
        <p:txBody>
          <a:bodyPr rtlCol="0"/>
          <a:lstStyle>
            <a:lvl1pPr>
              <a:defRPr/>
            </a:lvl1pPr>
          </a:lstStyle>
          <a:p>
            <a:fld id="{445C7B3A-9973-44D2-AD47-2907FD5772E6}" type="datetime1">
              <a:rPr lang="tr-TR" smtClean="0"/>
              <a:pPr/>
              <a:t>2.04.2019</a:t>
            </a:fld>
            <a:endParaRPr lang="tr-TR" dirty="0"/>
          </a:p>
        </p:txBody>
      </p:sp>
      <p:sp>
        <p:nvSpPr>
          <p:cNvPr id="7" name="Alt Bilgi Yer Tutucusu 6"/>
          <p:cNvSpPr>
            <a:spLocks noGrp="1"/>
          </p:cNvSpPr>
          <p:nvPr>
            <p:ph type="ftr" sz="quarter" idx="11"/>
          </p:nvPr>
        </p:nvSpPr>
        <p:spPr/>
        <p:txBody>
          <a:bodyPr rtlCol="0"/>
          <a:lstStyle/>
          <a:p>
            <a:pPr rtl="0"/>
            <a:r>
              <a:rPr lang="tr-TR" dirty="0" smtClean="0"/>
              <a:t>Alt bilgi ekle</a:t>
            </a:r>
            <a:endParaRPr lang="tr-TR" dirty="0"/>
          </a:p>
        </p:txBody>
      </p:sp>
      <p:sp>
        <p:nvSpPr>
          <p:cNvPr id="11" name="Slayt Numarası Yer Tutucusu 10"/>
          <p:cNvSpPr>
            <a:spLocks noGrp="1"/>
          </p:cNvSpPr>
          <p:nvPr>
            <p:ph type="sldNum" sz="quarter" idx="12"/>
          </p:nvPr>
        </p:nvSpPr>
        <p:spPr/>
        <p:txBody>
          <a:bodyPr rtlCol="0"/>
          <a:lstStyle/>
          <a:p>
            <a:pPr rtl="0"/>
            <a:fld id="{EB37DED6-D4C7-42EE-AB49-D2E39E64FDE4}" type="slidenum">
              <a:rPr lang="tr-TR" smtClean="0"/>
              <a:pPr/>
              <a:t>‹#›</a:t>
            </a:fld>
            <a:endParaRPr lang="tr-TR" dirty="0"/>
          </a:p>
        </p:txBody>
      </p:sp>
    </p:spTree>
    <p:extLst>
      <p:ext uri="{BB962C8B-B14F-4D97-AF65-F5344CB8AC3E}">
        <p14:creationId xmlns:p14="http://schemas.microsoft.com/office/powerpoint/2010/main" val="33220121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smtClean="0"/>
              <a:t>Asıl başlık stili için tıklatın</a:t>
            </a:r>
            <a:endParaRPr lang="tr-TR" dirty="0"/>
          </a:p>
        </p:txBody>
      </p:sp>
      <p:sp>
        <p:nvSpPr>
          <p:cNvPr id="3" name="Dikey Metin Yer Tutucusu 2"/>
          <p:cNvSpPr>
            <a:spLocks noGrp="1"/>
          </p:cNvSpPr>
          <p:nvPr>
            <p:ph type="body" orient="vert" idx="1" hasCustomPrompt="1"/>
          </p:nvPr>
        </p:nvSpPr>
        <p:spPr/>
        <p:txBody>
          <a:bodyPr vert="eaVert" rtlCol="0"/>
          <a:lstStyle>
            <a:lvl5pPr>
              <a:defRPr/>
            </a:lvl5pPr>
            <a:lvl6pPr marL="2418976" indent="-285750">
              <a:buFont typeface="Century Gothic" panose="020B0502020202020204" pitchFamily="34" charset="0"/>
              <a:buChar char="–"/>
              <a:defRPr/>
            </a:lvl6pPr>
            <a:lvl7pPr>
              <a:defRPr/>
            </a:lvl7pPr>
            <a:lvl8pPr>
              <a:defRPr/>
            </a:lvl8pPr>
            <a:lvl9pPr>
              <a:defRPr/>
            </a:lvl9pPr>
          </a:lstStyle>
          <a:p>
            <a:pPr lvl="0" rtl="0"/>
            <a:r>
              <a:rPr lang="tr-TR" dirty="0" smtClean="0"/>
              <a:t>Asıl metin stillerini düzenlemek için tıklayın</a:t>
            </a:r>
          </a:p>
          <a:p>
            <a:pPr lvl="1" rtl="0"/>
            <a:r>
              <a:rPr lang="tr-TR" dirty="0" smtClean="0"/>
              <a:t>İkinci düzey</a:t>
            </a:r>
          </a:p>
          <a:p>
            <a:pPr lvl="2" rtl="0"/>
            <a:r>
              <a:rPr lang="tr-TR" dirty="0" smtClean="0"/>
              <a:t>Üçüncü düzey</a:t>
            </a:r>
          </a:p>
          <a:p>
            <a:pPr lvl="3" rtl="0"/>
            <a:r>
              <a:rPr lang="tr-TR" dirty="0" smtClean="0"/>
              <a:t>Dördüncü düzey</a:t>
            </a:r>
          </a:p>
          <a:p>
            <a:pPr lvl="4" rtl="0"/>
            <a:r>
              <a:rPr lang="tr-TR" dirty="0" smtClean="0"/>
              <a:t>Beşinci düzey</a:t>
            </a:r>
            <a:endParaRPr lang="tr-TR" dirty="0"/>
          </a:p>
        </p:txBody>
      </p:sp>
      <p:sp>
        <p:nvSpPr>
          <p:cNvPr id="4" name="Tarih Yer Tutucusu 3"/>
          <p:cNvSpPr>
            <a:spLocks noGrp="1"/>
          </p:cNvSpPr>
          <p:nvPr>
            <p:ph type="dt" sz="half" idx="10"/>
          </p:nvPr>
        </p:nvSpPr>
        <p:spPr/>
        <p:txBody>
          <a:bodyPr rtlCol="0"/>
          <a:lstStyle>
            <a:lvl1pPr>
              <a:defRPr/>
            </a:lvl1pPr>
          </a:lstStyle>
          <a:p>
            <a:fld id="{E097E3CB-AFDD-4E28-B89D-F439A81A4548}" type="datetime1">
              <a:rPr lang="tr-TR" smtClean="0"/>
              <a:pPr/>
              <a:t>2.04.2019</a:t>
            </a:fld>
            <a:endParaRPr lang="tr-TR" dirty="0"/>
          </a:p>
        </p:txBody>
      </p:sp>
      <p:sp>
        <p:nvSpPr>
          <p:cNvPr id="5" name="Alt Bilgi Yer Tutucusu 4"/>
          <p:cNvSpPr>
            <a:spLocks noGrp="1"/>
          </p:cNvSpPr>
          <p:nvPr>
            <p:ph type="ftr" sz="quarter" idx="11"/>
          </p:nvPr>
        </p:nvSpPr>
        <p:spPr/>
        <p:txBody>
          <a:bodyPr rtlCol="0"/>
          <a:lstStyle/>
          <a:p>
            <a:pPr rtl="0"/>
            <a:r>
              <a:rPr lang="tr-TR" dirty="0" smtClean="0"/>
              <a:t>Alt bilgi ekleme</a:t>
            </a:r>
            <a:endParaRPr lang="tr-TR" dirty="0"/>
          </a:p>
        </p:txBody>
      </p:sp>
      <p:sp>
        <p:nvSpPr>
          <p:cNvPr id="6" name="Slayt Numarası Yer Tutucusu 5"/>
          <p:cNvSpPr>
            <a:spLocks noGrp="1"/>
          </p:cNvSpPr>
          <p:nvPr>
            <p:ph type="sldNum" sz="quarter" idx="12"/>
          </p:nvPr>
        </p:nvSpPr>
        <p:spPr/>
        <p:txBody>
          <a:bodyPr rtlCol="0"/>
          <a:lstStyle/>
          <a:p>
            <a:pPr rtl="0"/>
            <a:fld id="{591C5AD9-787D-40FA-8A4D-16A055B9AF81}" type="slidenum">
              <a:rPr lang="tr-TR" smtClean="0"/>
              <a:t>‹#›</a:t>
            </a:fld>
            <a:endParaRPr lang="tr-TR" dirty="0"/>
          </a:p>
        </p:txBody>
      </p:sp>
    </p:spTree>
    <p:extLst>
      <p:ext uri="{BB962C8B-B14F-4D97-AF65-F5344CB8AC3E}">
        <p14:creationId xmlns:p14="http://schemas.microsoft.com/office/powerpoint/2010/main" val="1817619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9852633" y="274638"/>
            <a:ext cx="1422030" cy="5897561"/>
          </a:xfrm>
        </p:spPr>
        <p:txBody>
          <a:bodyPr vert="eaVert" rtlCol="0"/>
          <a:lstStyle/>
          <a:p>
            <a:pPr rtl="0"/>
            <a:r>
              <a:rPr lang="tr-TR" smtClean="0"/>
              <a:t>Asıl başlık stili için tıklatın</a:t>
            </a:r>
            <a:endParaRPr lang="tr-TR" dirty="0"/>
          </a:p>
        </p:txBody>
      </p:sp>
      <p:sp>
        <p:nvSpPr>
          <p:cNvPr id="3" name="Dikey Metin Yer Tutucusu 2"/>
          <p:cNvSpPr>
            <a:spLocks noGrp="1"/>
          </p:cNvSpPr>
          <p:nvPr>
            <p:ph type="body" orient="vert" idx="1" hasCustomPrompt="1"/>
          </p:nvPr>
        </p:nvSpPr>
        <p:spPr>
          <a:xfrm>
            <a:off x="1117309" y="274638"/>
            <a:ext cx="8532178" cy="5897561"/>
          </a:xfrm>
        </p:spPr>
        <p:txBody>
          <a:bodyPr vert="eaVert" rtlCol="0"/>
          <a:lstStyle>
            <a:lvl5pPr>
              <a:defRPr/>
            </a:lvl5pPr>
            <a:lvl6pPr marL="2418976" indent="-285750">
              <a:buFont typeface="Century Gothic" panose="020B0502020202020204" pitchFamily="34" charset="0"/>
              <a:buChar char="–"/>
              <a:defRPr/>
            </a:lvl6pPr>
            <a:lvl7pPr>
              <a:defRPr/>
            </a:lvl7pPr>
            <a:lvl8pPr>
              <a:defRPr/>
            </a:lvl8pPr>
            <a:lvl9pPr>
              <a:defRPr/>
            </a:lvl9pPr>
          </a:lstStyle>
          <a:p>
            <a:pPr lvl="0" rtl="0"/>
            <a:r>
              <a:rPr lang="tr-TR" dirty="0" smtClean="0"/>
              <a:t>Asıl metin stillerini düzenlemek için tıklayın</a:t>
            </a:r>
          </a:p>
          <a:p>
            <a:pPr lvl="1" rtl="0"/>
            <a:r>
              <a:rPr lang="tr-TR" dirty="0" smtClean="0"/>
              <a:t>İkinci düzey</a:t>
            </a:r>
          </a:p>
          <a:p>
            <a:pPr lvl="2" rtl="0"/>
            <a:r>
              <a:rPr lang="tr-TR" dirty="0" smtClean="0"/>
              <a:t>Üçüncü düzey</a:t>
            </a:r>
          </a:p>
          <a:p>
            <a:pPr lvl="3" rtl="0"/>
            <a:r>
              <a:rPr lang="tr-TR" dirty="0" smtClean="0"/>
              <a:t>Dördüncü düzey</a:t>
            </a:r>
          </a:p>
          <a:p>
            <a:pPr lvl="4" rtl="0"/>
            <a:r>
              <a:rPr lang="tr-TR" dirty="0" smtClean="0"/>
              <a:t>Beşinci düzey</a:t>
            </a:r>
            <a:endParaRPr lang="tr-TR" dirty="0"/>
          </a:p>
        </p:txBody>
      </p:sp>
      <p:sp>
        <p:nvSpPr>
          <p:cNvPr id="4" name="Tarih Yer Tutucusu 3"/>
          <p:cNvSpPr>
            <a:spLocks noGrp="1"/>
          </p:cNvSpPr>
          <p:nvPr>
            <p:ph type="dt" sz="half" idx="10"/>
          </p:nvPr>
        </p:nvSpPr>
        <p:spPr/>
        <p:txBody>
          <a:bodyPr rtlCol="0"/>
          <a:lstStyle>
            <a:lvl1pPr>
              <a:defRPr/>
            </a:lvl1pPr>
          </a:lstStyle>
          <a:p>
            <a:fld id="{96246154-8C20-46A3-9D63-7CF5AA4028FC}" type="datetime1">
              <a:rPr lang="tr-TR" smtClean="0"/>
              <a:pPr/>
              <a:t>2.04.2019</a:t>
            </a:fld>
            <a:endParaRPr lang="tr-TR" dirty="0"/>
          </a:p>
        </p:txBody>
      </p:sp>
      <p:sp>
        <p:nvSpPr>
          <p:cNvPr id="5" name="Alt Bilgi Yer Tutucusu 4"/>
          <p:cNvSpPr>
            <a:spLocks noGrp="1"/>
          </p:cNvSpPr>
          <p:nvPr>
            <p:ph type="ftr" sz="quarter" idx="11"/>
          </p:nvPr>
        </p:nvSpPr>
        <p:spPr/>
        <p:txBody>
          <a:bodyPr rtlCol="0"/>
          <a:lstStyle/>
          <a:p>
            <a:pPr rtl="0"/>
            <a:r>
              <a:rPr lang="tr-TR" dirty="0" smtClean="0"/>
              <a:t>Alt bilgi ekleme</a:t>
            </a:r>
            <a:endParaRPr lang="tr-TR" dirty="0"/>
          </a:p>
        </p:txBody>
      </p:sp>
      <p:sp>
        <p:nvSpPr>
          <p:cNvPr id="6" name="Slayt Numarası Yer Tutucusu 5"/>
          <p:cNvSpPr>
            <a:spLocks noGrp="1"/>
          </p:cNvSpPr>
          <p:nvPr>
            <p:ph type="sldNum" sz="quarter" idx="12"/>
          </p:nvPr>
        </p:nvSpPr>
        <p:spPr/>
        <p:txBody>
          <a:bodyPr rtlCol="0"/>
          <a:lstStyle/>
          <a:p>
            <a:pPr rtl="0"/>
            <a:fld id="{591C5AD9-787D-40FA-8A4D-16A055B9AF81}" type="slidenum">
              <a:rPr lang="tr-TR" smtClean="0"/>
              <a:t>‹#›</a:t>
            </a:fld>
            <a:endParaRPr lang="tr-TR" dirty="0"/>
          </a:p>
        </p:txBody>
      </p:sp>
    </p:spTree>
    <p:extLst>
      <p:ext uri="{BB962C8B-B14F-4D97-AF65-F5344CB8AC3E}">
        <p14:creationId xmlns:p14="http://schemas.microsoft.com/office/powerpoint/2010/main" val="3723691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smtClean="0"/>
              <a:t>Asıl başlık stili için tıklatın</a:t>
            </a:r>
            <a:endParaRPr lang="tr-TR" dirty="0"/>
          </a:p>
        </p:txBody>
      </p:sp>
      <p:sp>
        <p:nvSpPr>
          <p:cNvPr id="3" name="İçerik Yer Tutucusu 2"/>
          <p:cNvSpPr>
            <a:spLocks noGrp="1"/>
          </p:cNvSpPr>
          <p:nvPr>
            <p:ph idx="1"/>
          </p:nvPr>
        </p:nvSpPr>
        <p:spPr/>
        <p:txBody>
          <a:bodyPr rtlCol="0"/>
          <a:lstStyle>
            <a:lvl5pPr>
              <a:defRPr/>
            </a:lvl5pPr>
            <a:lvl6pPr>
              <a:defRPr/>
            </a:lvl6pPr>
            <a:lvl7pPr>
              <a:defRPr baseline="0"/>
            </a:lvl7pPr>
            <a:lvl8pPr>
              <a:defRPr baseline="0"/>
            </a:lvl8pPr>
            <a:lvl9pPr>
              <a:defRPr baseline="0"/>
            </a:lvl9pPr>
          </a:lstStyle>
          <a:p>
            <a:pPr lvl="0" rtl="0"/>
            <a:r>
              <a:rPr lang="tr-TR" smtClean="0"/>
              <a:t>Asıl metin stillerini düzenle</a:t>
            </a:r>
          </a:p>
          <a:p>
            <a:pPr lvl="1" rtl="0"/>
            <a:r>
              <a:rPr lang="tr-TR" smtClean="0"/>
              <a:t>İkinci düzey</a:t>
            </a:r>
          </a:p>
          <a:p>
            <a:pPr lvl="2" rtl="0"/>
            <a:r>
              <a:rPr lang="tr-TR" smtClean="0"/>
              <a:t>Üçüncü düzey</a:t>
            </a:r>
          </a:p>
          <a:p>
            <a:pPr lvl="3" rtl="0"/>
            <a:r>
              <a:rPr lang="tr-TR" smtClean="0"/>
              <a:t>Dördüncü düzey</a:t>
            </a:r>
          </a:p>
          <a:p>
            <a:pPr lvl="4" rtl="0"/>
            <a:r>
              <a:rPr lang="tr-TR" smtClean="0"/>
              <a:t>Beşinci düzey</a:t>
            </a:r>
            <a:endParaRPr lang="tr-TR" dirty="0"/>
          </a:p>
        </p:txBody>
      </p:sp>
      <p:sp>
        <p:nvSpPr>
          <p:cNvPr id="4" name="Tarih Yer Tutucusu 3"/>
          <p:cNvSpPr>
            <a:spLocks noGrp="1"/>
          </p:cNvSpPr>
          <p:nvPr>
            <p:ph type="dt" sz="half" idx="10"/>
          </p:nvPr>
        </p:nvSpPr>
        <p:spPr/>
        <p:txBody>
          <a:bodyPr rtlCol="0"/>
          <a:lstStyle>
            <a:lvl1pPr>
              <a:defRPr/>
            </a:lvl1pPr>
          </a:lstStyle>
          <a:p>
            <a:fld id="{8998B3C6-DC39-4726-957F-B042C9B266CF}" type="datetime1">
              <a:rPr lang="tr-TR" smtClean="0"/>
              <a:pPr/>
              <a:t>2.04.2019</a:t>
            </a:fld>
            <a:endParaRPr lang="tr-TR" dirty="0"/>
          </a:p>
        </p:txBody>
      </p:sp>
      <p:sp>
        <p:nvSpPr>
          <p:cNvPr id="5" name="Alt Bilgi Yer Tutucusu 4"/>
          <p:cNvSpPr>
            <a:spLocks noGrp="1"/>
          </p:cNvSpPr>
          <p:nvPr>
            <p:ph type="ftr" sz="quarter" idx="11"/>
          </p:nvPr>
        </p:nvSpPr>
        <p:spPr/>
        <p:txBody>
          <a:bodyPr rtlCol="0"/>
          <a:lstStyle/>
          <a:p>
            <a:pPr rtl="0"/>
            <a:r>
              <a:rPr lang="tr-TR" dirty="0" smtClean="0"/>
              <a:t>Alt bilgi ekleme</a:t>
            </a:r>
            <a:endParaRPr lang="tr-TR" dirty="0"/>
          </a:p>
        </p:txBody>
      </p:sp>
      <p:sp>
        <p:nvSpPr>
          <p:cNvPr id="6" name="Slayt Numarası Yer Tutucusu 5"/>
          <p:cNvSpPr>
            <a:spLocks noGrp="1"/>
          </p:cNvSpPr>
          <p:nvPr>
            <p:ph type="sldNum" sz="quarter" idx="12"/>
          </p:nvPr>
        </p:nvSpPr>
        <p:spPr/>
        <p:txBody>
          <a:bodyPr rtlCol="0"/>
          <a:lstStyle/>
          <a:p>
            <a:pPr rtl="0"/>
            <a:fld id="{DA60BA0E-20D0-4E7C-B286-26C960A6788F}" type="slidenum">
              <a:rPr lang="tr-TR" smtClean="0"/>
              <a:t>‹#›</a:t>
            </a:fld>
            <a:endParaRPr lang="tr-TR" dirty="0"/>
          </a:p>
        </p:txBody>
      </p:sp>
    </p:spTree>
    <p:extLst>
      <p:ext uri="{BB962C8B-B14F-4D97-AF65-F5344CB8AC3E}">
        <p14:creationId xmlns:p14="http://schemas.microsoft.com/office/powerpoint/2010/main" val="2865359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Bölüm Üst Bilgisi">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up 11"/>
          <p:cNvGrpSpPr/>
          <p:nvPr/>
        </p:nvGrpSpPr>
        <p:grpSpPr>
          <a:xfrm>
            <a:off x="1620" y="0"/>
            <a:ext cx="12188952" cy="6858000"/>
            <a:chOff x="1620" y="0"/>
            <a:chExt cx="12188952" cy="6858000"/>
          </a:xfrm>
        </p:grpSpPr>
        <p:sp>
          <p:nvSpPr>
            <p:cNvPr id="4" name="Dikdörtgen 3"/>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tr-TR" dirty="0"/>
            </a:p>
          </p:txBody>
        </p:sp>
        <p:pic>
          <p:nvPicPr>
            <p:cNvPr id="10" name="Resim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11" name="Dikdörtgen 10"/>
            <p:cNvSpPr/>
            <p:nvPr/>
          </p:nvSpPr>
          <p:spPr>
            <a:xfrm>
              <a:off x="7481252"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b="0" dirty="0">
                <a:solidFill>
                  <a:schemeClr val="tx2"/>
                </a:solidFill>
              </a:endParaRPr>
            </a:p>
          </p:txBody>
        </p:sp>
      </p:grpSp>
      <p:pic>
        <p:nvPicPr>
          <p:cNvPr id="5" name="Resim 4" descr="Yığılmış kitapla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7" name="Başlık 1"/>
          <p:cNvSpPr>
            <a:spLocks noGrp="1"/>
          </p:cNvSpPr>
          <p:nvPr>
            <p:ph type="ctrTitle"/>
          </p:nvPr>
        </p:nvSpPr>
        <p:spPr>
          <a:xfrm>
            <a:off x="237149" y="1498601"/>
            <a:ext cx="7008574" cy="3298825"/>
          </a:xfrm>
        </p:spPr>
        <p:txBody>
          <a:bodyPr rtlCol="0">
            <a:normAutofit/>
          </a:bodyPr>
          <a:lstStyle>
            <a:lvl1pPr algn="l">
              <a:lnSpc>
                <a:spcPct val="90000"/>
              </a:lnSpc>
              <a:defRPr sz="5400" b="0" cap="none" spc="0" baseline="0">
                <a:ln w="0"/>
                <a:solidFill>
                  <a:schemeClr val="tx2"/>
                </a:solidFill>
                <a:effectLst/>
              </a:defRPr>
            </a:lvl1pPr>
          </a:lstStyle>
          <a:p>
            <a:pPr rtl="0"/>
            <a:r>
              <a:rPr lang="tr-TR" smtClean="0"/>
              <a:t>Asıl başlık stili için tıklatın</a:t>
            </a:r>
            <a:endParaRPr lang="tr-TR" dirty="0"/>
          </a:p>
        </p:txBody>
      </p:sp>
      <p:sp>
        <p:nvSpPr>
          <p:cNvPr id="8" name="Alt Başlık 2"/>
          <p:cNvSpPr>
            <a:spLocks noGrp="1"/>
          </p:cNvSpPr>
          <p:nvPr>
            <p:ph type="subTitle" idx="1"/>
          </p:nvPr>
        </p:nvSpPr>
        <p:spPr>
          <a:xfrm>
            <a:off x="237149" y="4927600"/>
            <a:ext cx="7008574" cy="1244600"/>
          </a:xfrm>
        </p:spPr>
        <p:txBody>
          <a:bodyPr rtlCol="0">
            <a:normAutofit/>
          </a:bodyPr>
          <a:lstStyle>
            <a:lvl1pPr marL="0" indent="0" algn="l">
              <a:spcBef>
                <a:spcPts val="0"/>
              </a:spcBef>
              <a:buNone/>
              <a:defRPr sz="2800" b="0" cap="none" spc="0">
                <a:ln w="0"/>
                <a:solidFill>
                  <a:schemeClr val="accent2">
                    <a:lumMod val="50000"/>
                  </a:schemeClr>
                </a:solidFill>
                <a:effectLst/>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pPr rtl="0"/>
            <a:r>
              <a:rPr lang="tr-TR" smtClean="0"/>
              <a:t>Asıl alt başlık stilini düzenlemek için tıklayın</a:t>
            </a:r>
            <a:endParaRPr lang="tr-TR" dirty="0"/>
          </a:p>
        </p:txBody>
      </p:sp>
      <p:sp>
        <p:nvSpPr>
          <p:cNvPr id="2" name="Tarih Yer Tutucusu 1"/>
          <p:cNvSpPr>
            <a:spLocks noGrp="1"/>
          </p:cNvSpPr>
          <p:nvPr>
            <p:ph type="dt" sz="half" idx="10"/>
          </p:nvPr>
        </p:nvSpPr>
        <p:spPr/>
        <p:txBody>
          <a:bodyPr rtlCol="0"/>
          <a:lstStyle>
            <a:lvl1pPr>
              <a:defRPr/>
            </a:lvl1pPr>
          </a:lstStyle>
          <a:p>
            <a:fld id="{8F4816F4-D36F-4D12-9FE4-BBD6FE6E0C7B}" type="datetime1">
              <a:rPr lang="tr-TR" smtClean="0"/>
              <a:pPr/>
              <a:t>2.04.2019</a:t>
            </a:fld>
            <a:endParaRPr lang="tr-TR" dirty="0"/>
          </a:p>
        </p:txBody>
      </p:sp>
      <p:sp>
        <p:nvSpPr>
          <p:cNvPr id="3" name="Alt Bilgi Yer Tutucusu 2"/>
          <p:cNvSpPr>
            <a:spLocks noGrp="1"/>
          </p:cNvSpPr>
          <p:nvPr>
            <p:ph type="ftr" sz="quarter" idx="11"/>
          </p:nvPr>
        </p:nvSpPr>
        <p:spPr/>
        <p:txBody>
          <a:bodyPr rtlCol="0"/>
          <a:lstStyle/>
          <a:p>
            <a:pPr rtl="0"/>
            <a:r>
              <a:rPr lang="tr-TR" dirty="0" smtClean="0"/>
              <a:t>Alt bilgi ekle</a:t>
            </a:r>
            <a:endParaRPr lang="tr-TR" dirty="0"/>
          </a:p>
        </p:txBody>
      </p:sp>
      <p:sp>
        <p:nvSpPr>
          <p:cNvPr id="9" name="Slayt Numarası Yer Tutucusu 8"/>
          <p:cNvSpPr>
            <a:spLocks noGrp="1"/>
          </p:cNvSpPr>
          <p:nvPr>
            <p:ph type="sldNum" sz="quarter" idx="12"/>
          </p:nvPr>
        </p:nvSpPr>
        <p:spPr/>
        <p:txBody>
          <a:bodyPr rtlCol="0"/>
          <a:lstStyle/>
          <a:p>
            <a:pPr rtl="0"/>
            <a:fld id="{EB37DED6-D4C7-42EE-AB49-D2E39E64FDE4}" type="slidenum">
              <a:rPr lang="tr-TR" smtClean="0"/>
              <a:pPr/>
              <a:t>‹#›</a:t>
            </a:fld>
            <a:endParaRPr lang="tr-TR" dirty="0"/>
          </a:p>
        </p:txBody>
      </p:sp>
    </p:spTree>
    <p:extLst>
      <p:ext uri="{BB962C8B-B14F-4D97-AF65-F5344CB8AC3E}">
        <p14:creationId xmlns:p14="http://schemas.microsoft.com/office/powerpoint/2010/main" val="30525827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smtClean="0"/>
              <a:t>Asıl başlık stili için tıklatın</a:t>
            </a:r>
            <a:endParaRPr lang="tr-TR" dirty="0"/>
          </a:p>
        </p:txBody>
      </p:sp>
      <p:sp>
        <p:nvSpPr>
          <p:cNvPr id="3" name="İçerik Yer Tutucusu 2"/>
          <p:cNvSpPr>
            <a:spLocks noGrp="1"/>
          </p:cNvSpPr>
          <p:nvPr>
            <p:ph sz="half" idx="1" hasCustomPrompt="1"/>
          </p:nvPr>
        </p:nvSpPr>
        <p:spPr>
          <a:xfrm>
            <a:off x="1117309" y="1701800"/>
            <a:ext cx="4977104" cy="4470400"/>
          </a:xfrm>
        </p:spPr>
        <p:txBody>
          <a:bodyPr rtlCol="0">
            <a:normAutofit/>
          </a:bodyPr>
          <a:lstStyle>
            <a:lvl1pPr>
              <a:defRPr sz="2400"/>
            </a:lvl1pPr>
            <a:lvl2pPr>
              <a:defRPr sz="20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buFont typeface="Century Gothic" panose="020B0502020202020204" pitchFamily="34" charset="0"/>
              <a:buChar char="–"/>
              <a:defRPr sz="1800"/>
            </a:lvl7pPr>
            <a:lvl8pPr marL="2860675" indent="-285750">
              <a:defRPr sz="1800"/>
            </a:lvl8pPr>
            <a:lvl9pPr marL="3151188" indent="-285750">
              <a:defRPr sz="1800"/>
            </a:lvl9pPr>
          </a:lstStyle>
          <a:p>
            <a:pPr lvl="0" rtl="0"/>
            <a:r>
              <a:rPr lang="tr-TR" dirty="0" smtClean="0"/>
              <a:t>Asıl metin stillerini düzenlemek için tıklayın</a:t>
            </a:r>
          </a:p>
          <a:p>
            <a:pPr lvl="1" rtl="0"/>
            <a:r>
              <a:rPr lang="tr-TR" dirty="0" smtClean="0"/>
              <a:t>İkinci düzey</a:t>
            </a:r>
          </a:p>
          <a:p>
            <a:pPr lvl="2" rtl="0"/>
            <a:r>
              <a:rPr lang="tr-TR" dirty="0" smtClean="0"/>
              <a:t>Üçüncü düzey</a:t>
            </a:r>
          </a:p>
          <a:p>
            <a:pPr lvl="3" rtl="0"/>
            <a:r>
              <a:rPr lang="tr-TR" dirty="0" smtClean="0"/>
              <a:t>Dördüncü düzey</a:t>
            </a:r>
          </a:p>
          <a:p>
            <a:pPr lvl="4" rtl="0"/>
            <a:r>
              <a:rPr lang="tr-TR" dirty="0" smtClean="0"/>
              <a:t>Beşinci düzey</a:t>
            </a:r>
          </a:p>
          <a:p>
            <a:pPr lvl="8" rtl="0"/>
            <a:endParaRPr lang="tr-TR" dirty="0"/>
          </a:p>
        </p:txBody>
      </p:sp>
      <p:sp>
        <p:nvSpPr>
          <p:cNvPr id="4" name="İçerik Yer Tutucusu 3"/>
          <p:cNvSpPr>
            <a:spLocks noGrp="1"/>
          </p:cNvSpPr>
          <p:nvPr>
            <p:ph sz="half" idx="2" hasCustomPrompt="1"/>
          </p:nvPr>
        </p:nvSpPr>
        <p:spPr>
          <a:xfrm>
            <a:off x="6297559" y="1701800"/>
            <a:ext cx="4977104" cy="4470400"/>
          </a:xfrm>
        </p:spPr>
        <p:txBody>
          <a:bodyPr rtlCol="0">
            <a:normAutofit/>
          </a:bodyPr>
          <a:lstStyle>
            <a:lvl1pPr>
              <a:defRPr sz="2400"/>
            </a:lvl1pPr>
            <a:lvl2pPr>
              <a:defRPr sz="20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defRPr sz="1800"/>
            </a:lvl7pPr>
            <a:lvl8pPr marL="2860675" indent="-285750">
              <a:defRPr sz="1800"/>
            </a:lvl8pPr>
            <a:lvl9pPr marL="3151188" indent="-285750">
              <a:defRPr sz="1800"/>
            </a:lvl9pPr>
          </a:lstStyle>
          <a:p>
            <a:pPr lvl="0" rtl="0"/>
            <a:r>
              <a:rPr lang="tr-TR" dirty="0" smtClean="0"/>
              <a:t>Asıl metin stillerini düzenlemek için tıklayın</a:t>
            </a:r>
          </a:p>
          <a:p>
            <a:pPr lvl="1" rtl="0"/>
            <a:r>
              <a:rPr lang="tr-TR" dirty="0" smtClean="0"/>
              <a:t>İkinci düzey</a:t>
            </a:r>
          </a:p>
          <a:p>
            <a:pPr lvl="2" rtl="0"/>
            <a:r>
              <a:rPr lang="tr-TR" dirty="0" smtClean="0"/>
              <a:t>Üçüncü düzey</a:t>
            </a:r>
          </a:p>
          <a:p>
            <a:pPr lvl="3" rtl="0"/>
            <a:r>
              <a:rPr lang="tr-TR" dirty="0" smtClean="0"/>
              <a:t>Dördüncü düzey</a:t>
            </a:r>
          </a:p>
          <a:p>
            <a:pPr lvl="4" rtl="0"/>
            <a:r>
              <a:rPr lang="tr-TR" dirty="0" smtClean="0"/>
              <a:t>Beşinci düzey</a:t>
            </a:r>
            <a:endParaRPr lang="tr-TR" dirty="0"/>
          </a:p>
        </p:txBody>
      </p:sp>
      <p:sp>
        <p:nvSpPr>
          <p:cNvPr id="5" name="Tarih Yer Tutucusu 4"/>
          <p:cNvSpPr>
            <a:spLocks noGrp="1"/>
          </p:cNvSpPr>
          <p:nvPr>
            <p:ph type="dt" sz="half" idx="10"/>
          </p:nvPr>
        </p:nvSpPr>
        <p:spPr/>
        <p:txBody>
          <a:bodyPr rtlCol="0"/>
          <a:lstStyle>
            <a:lvl1pPr>
              <a:defRPr/>
            </a:lvl1pPr>
          </a:lstStyle>
          <a:p>
            <a:fld id="{C7528BC5-BC30-4818-91B2-C87B3D26484C}" type="datetime1">
              <a:rPr lang="tr-TR" smtClean="0"/>
              <a:pPr/>
              <a:t>2.04.2019</a:t>
            </a:fld>
            <a:endParaRPr lang="tr-TR" dirty="0"/>
          </a:p>
        </p:txBody>
      </p:sp>
      <p:sp>
        <p:nvSpPr>
          <p:cNvPr id="6" name="Alt Bilgi Yer Tutucusu 5"/>
          <p:cNvSpPr>
            <a:spLocks noGrp="1"/>
          </p:cNvSpPr>
          <p:nvPr>
            <p:ph type="ftr" sz="quarter" idx="11"/>
          </p:nvPr>
        </p:nvSpPr>
        <p:spPr/>
        <p:txBody>
          <a:bodyPr rtlCol="0"/>
          <a:lstStyle/>
          <a:p>
            <a:pPr rtl="0"/>
            <a:r>
              <a:rPr lang="tr-TR" dirty="0" smtClean="0"/>
              <a:t>Alt bilgi ekleme</a:t>
            </a:r>
            <a:endParaRPr lang="tr-TR" dirty="0"/>
          </a:p>
        </p:txBody>
      </p:sp>
      <p:sp>
        <p:nvSpPr>
          <p:cNvPr id="7" name="Slayt Numarası Yer Tutucusu 6"/>
          <p:cNvSpPr>
            <a:spLocks noGrp="1"/>
          </p:cNvSpPr>
          <p:nvPr>
            <p:ph type="sldNum" sz="quarter" idx="12"/>
          </p:nvPr>
        </p:nvSpPr>
        <p:spPr/>
        <p:txBody>
          <a:bodyPr rtlCol="0"/>
          <a:lstStyle/>
          <a:p>
            <a:pPr rtl="0"/>
            <a:fld id="{EB37DED6-D4C7-42EE-AB49-D2E39E64FDE4}" type="slidenum">
              <a:rPr lang="tr-TR" smtClean="0"/>
              <a:t>‹#›</a:t>
            </a:fld>
            <a:endParaRPr lang="tr-TR" dirty="0"/>
          </a:p>
        </p:txBody>
      </p:sp>
    </p:spTree>
    <p:extLst>
      <p:ext uri="{BB962C8B-B14F-4D97-AF65-F5344CB8AC3E}">
        <p14:creationId xmlns:p14="http://schemas.microsoft.com/office/powerpoint/2010/main" val="2025045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lvl1pPr>
              <a:defRPr/>
            </a:lvl1pPr>
          </a:lstStyle>
          <a:p>
            <a:pPr rtl="0"/>
            <a:r>
              <a:rPr lang="tr-TR" smtClean="0"/>
              <a:t>Asıl başlık stili için tıklatın</a:t>
            </a:r>
            <a:endParaRPr lang="tr-TR" dirty="0"/>
          </a:p>
        </p:txBody>
      </p:sp>
      <p:sp>
        <p:nvSpPr>
          <p:cNvPr id="3" name="Metin Yer Tutucusu 2"/>
          <p:cNvSpPr>
            <a:spLocks noGrp="1"/>
          </p:cNvSpPr>
          <p:nvPr>
            <p:ph type="body" idx="1"/>
          </p:nvPr>
        </p:nvSpPr>
        <p:spPr>
          <a:xfrm>
            <a:off x="1121372" y="1608836"/>
            <a:ext cx="4973041" cy="512064"/>
          </a:xfrm>
        </p:spPr>
        <p:txBody>
          <a:bodyPr rtlCol="0" anchor="b">
            <a:noAutofit/>
          </a:bodyPr>
          <a:lstStyle>
            <a:lvl1pPr marL="0" indent="0">
              <a:lnSpc>
                <a:spcPct val="85000"/>
              </a:lnSpc>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rtl="0"/>
            <a:r>
              <a:rPr lang="tr-TR" smtClean="0"/>
              <a:t>Asıl metin stillerini düzenle</a:t>
            </a:r>
          </a:p>
        </p:txBody>
      </p:sp>
      <p:sp>
        <p:nvSpPr>
          <p:cNvPr id="4" name="İçerik Yer Tutucusu 3"/>
          <p:cNvSpPr>
            <a:spLocks noGrp="1"/>
          </p:cNvSpPr>
          <p:nvPr>
            <p:ph sz="half" idx="2" hasCustomPrompt="1"/>
          </p:nvPr>
        </p:nvSpPr>
        <p:spPr>
          <a:xfrm>
            <a:off x="1117309" y="2209800"/>
            <a:ext cx="4977104" cy="3962400"/>
          </a:xfrm>
        </p:spPr>
        <p:txBody>
          <a:bodyPr rtlCol="0">
            <a:normAutofit/>
          </a:bodyPr>
          <a:lstStyle>
            <a:lvl1pPr>
              <a:defRPr sz="2000"/>
            </a:lvl1pPr>
            <a:lvl2pPr>
              <a:defRPr sz="18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defRPr sz="1800"/>
            </a:lvl7pPr>
            <a:lvl8pPr marL="2860675" indent="-285750">
              <a:defRPr sz="1800"/>
            </a:lvl8pPr>
            <a:lvl9pPr marL="3151188" indent="-285750">
              <a:defRPr sz="1800"/>
            </a:lvl9pPr>
          </a:lstStyle>
          <a:p>
            <a:pPr lvl="0" rtl="0"/>
            <a:r>
              <a:rPr lang="tr-TR" dirty="0" smtClean="0"/>
              <a:t>Asıl metin stillerini düzenlemek için tıklayın</a:t>
            </a:r>
          </a:p>
          <a:p>
            <a:pPr lvl="1" rtl="0"/>
            <a:r>
              <a:rPr lang="tr-TR" dirty="0" smtClean="0"/>
              <a:t>İkinci düzey</a:t>
            </a:r>
          </a:p>
          <a:p>
            <a:pPr lvl="2" rtl="0"/>
            <a:r>
              <a:rPr lang="tr-TR" dirty="0" smtClean="0"/>
              <a:t>Üçüncü düzey</a:t>
            </a:r>
          </a:p>
          <a:p>
            <a:pPr lvl="3" rtl="0"/>
            <a:r>
              <a:rPr lang="tr-TR" dirty="0" smtClean="0"/>
              <a:t>Dördüncü düzey</a:t>
            </a:r>
          </a:p>
          <a:p>
            <a:pPr lvl="4" rtl="0"/>
            <a:r>
              <a:rPr lang="tr-TR" dirty="0" smtClean="0"/>
              <a:t>Beşinci düzey</a:t>
            </a:r>
            <a:endParaRPr lang="tr-TR" dirty="0"/>
          </a:p>
        </p:txBody>
      </p:sp>
      <p:sp>
        <p:nvSpPr>
          <p:cNvPr id="5" name="Metin Yer Tutucusu 4"/>
          <p:cNvSpPr>
            <a:spLocks noGrp="1"/>
          </p:cNvSpPr>
          <p:nvPr>
            <p:ph type="body" sz="quarter" idx="3"/>
          </p:nvPr>
        </p:nvSpPr>
        <p:spPr>
          <a:xfrm>
            <a:off x="6301622" y="1608836"/>
            <a:ext cx="4973041" cy="512064"/>
          </a:xfrm>
        </p:spPr>
        <p:txBody>
          <a:bodyPr rtlCol="0" anchor="b">
            <a:noAutofit/>
          </a:bodyPr>
          <a:lstStyle>
            <a:lvl1pPr marL="0" indent="0">
              <a:lnSpc>
                <a:spcPct val="85000"/>
              </a:lnSpc>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rtl="0"/>
            <a:r>
              <a:rPr lang="tr-TR" smtClean="0"/>
              <a:t>Asıl metin stillerini düzenle</a:t>
            </a:r>
          </a:p>
        </p:txBody>
      </p:sp>
      <p:sp>
        <p:nvSpPr>
          <p:cNvPr id="6" name="İçerik Yer Tutucusu 5"/>
          <p:cNvSpPr>
            <a:spLocks noGrp="1"/>
          </p:cNvSpPr>
          <p:nvPr>
            <p:ph sz="quarter" idx="4" hasCustomPrompt="1"/>
          </p:nvPr>
        </p:nvSpPr>
        <p:spPr>
          <a:xfrm>
            <a:off x="6297559" y="2209800"/>
            <a:ext cx="4977104" cy="3962400"/>
          </a:xfrm>
        </p:spPr>
        <p:txBody>
          <a:bodyPr rtlCol="0">
            <a:normAutofit/>
          </a:bodyPr>
          <a:lstStyle>
            <a:lvl1pPr>
              <a:defRPr sz="2000"/>
            </a:lvl1pPr>
            <a:lvl2pPr>
              <a:defRPr sz="18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defRPr sz="1800"/>
            </a:lvl7pPr>
            <a:lvl8pPr marL="2860675" indent="-285750">
              <a:defRPr sz="1800"/>
            </a:lvl8pPr>
            <a:lvl9pPr marL="3151188" indent="-285750">
              <a:defRPr sz="1800"/>
            </a:lvl9pPr>
          </a:lstStyle>
          <a:p>
            <a:pPr lvl="0" rtl="0"/>
            <a:r>
              <a:rPr lang="tr-TR" dirty="0" smtClean="0"/>
              <a:t>Asıl metin stillerini düzenlemek için tıklayın</a:t>
            </a:r>
          </a:p>
          <a:p>
            <a:pPr lvl="1" rtl="0"/>
            <a:r>
              <a:rPr lang="tr-TR" dirty="0" smtClean="0"/>
              <a:t>İkinci düzey</a:t>
            </a:r>
          </a:p>
          <a:p>
            <a:pPr lvl="2" rtl="0"/>
            <a:r>
              <a:rPr lang="tr-TR" dirty="0" smtClean="0"/>
              <a:t>Üçüncü düzey</a:t>
            </a:r>
          </a:p>
          <a:p>
            <a:pPr lvl="3" rtl="0"/>
            <a:r>
              <a:rPr lang="tr-TR" dirty="0" smtClean="0"/>
              <a:t>Dördüncü düzey</a:t>
            </a:r>
          </a:p>
          <a:p>
            <a:pPr lvl="4" rtl="0"/>
            <a:r>
              <a:rPr lang="tr-TR" dirty="0" smtClean="0"/>
              <a:t>Beşinci düzey</a:t>
            </a:r>
            <a:endParaRPr lang="tr-TR" dirty="0"/>
          </a:p>
        </p:txBody>
      </p:sp>
      <p:sp>
        <p:nvSpPr>
          <p:cNvPr id="7" name="Tarih Yer Tutucusu 6"/>
          <p:cNvSpPr>
            <a:spLocks noGrp="1"/>
          </p:cNvSpPr>
          <p:nvPr>
            <p:ph type="dt" sz="half" idx="10"/>
          </p:nvPr>
        </p:nvSpPr>
        <p:spPr/>
        <p:txBody>
          <a:bodyPr rtlCol="0"/>
          <a:lstStyle>
            <a:lvl1pPr>
              <a:defRPr/>
            </a:lvl1pPr>
          </a:lstStyle>
          <a:p>
            <a:fld id="{961C8E9D-2E60-4077-8AF3-4646468B08D2}" type="datetime1">
              <a:rPr lang="tr-TR" smtClean="0"/>
              <a:pPr/>
              <a:t>2.04.2019</a:t>
            </a:fld>
            <a:endParaRPr lang="tr-TR" dirty="0"/>
          </a:p>
        </p:txBody>
      </p:sp>
      <p:sp>
        <p:nvSpPr>
          <p:cNvPr id="8" name="Alt Bilgi Yer Tutucusu 7"/>
          <p:cNvSpPr>
            <a:spLocks noGrp="1"/>
          </p:cNvSpPr>
          <p:nvPr>
            <p:ph type="ftr" sz="quarter" idx="11"/>
          </p:nvPr>
        </p:nvSpPr>
        <p:spPr/>
        <p:txBody>
          <a:bodyPr rtlCol="0"/>
          <a:lstStyle/>
          <a:p>
            <a:pPr rtl="0"/>
            <a:r>
              <a:rPr lang="tr-TR" dirty="0" smtClean="0"/>
              <a:t>Alt bilgi ekleme</a:t>
            </a:r>
            <a:endParaRPr lang="tr-TR" dirty="0"/>
          </a:p>
        </p:txBody>
      </p:sp>
      <p:sp>
        <p:nvSpPr>
          <p:cNvPr id="9" name="Slayt Numarası Yer Tutucusu 8"/>
          <p:cNvSpPr>
            <a:spLocks noGrp="1"/>
          </p:cNvSpPr>
          <p:nvPr>
            <p:ph type="sldNum" sz="quarter" idx="12"/>
          </p:nvPr>
        </p:nvSpPr>
        <p:spPr/>
        <p:txBody>
          <a:bodyPr rtlCol="0"/>
          <a:lstStyle/>
          <a:p>
            <a:pPr rtl="0"/>
            <a:fld id="{EB37DED6-D4C7-42EE-AB49-D2E39E64FDE4}" type="slidenum">
              <a:rPr lang="tr-TR" smtClean="0"/>
              <a:t>‹#›</a:t>
            </a:fld>
            <a:endParaRPr lang="tr-TR" dirty="0"/>
          </a:p>
        </p:txBody>
      </p:sp>
    </p:spTree>
    <p:extLst>
      <p:ext uri="{BB962C8B-B14F-4D97-AF65-F5344CB8AC3E}">
        <p14:creationId xmlns:p14="http://schemas.microsoft.com/office/powerpoint/2010/main" val="920072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smtClean="0"/>
              <a:t>Asıl başlık stili için tıklatın</a:t>
            </a:r>
            <a:endParaRPr lang="tr-TR" dirty="0"/>
          </a:p>
        </p:txBody>
      </p:sp>
      <p:sp>
        <p:nvSpPr>
          <p:cNvPr id="3" name="Tarih Yer Tutucusu 2"/>
          <p:cNvSpPr>
            <a:spLocks noGrp="1"/>
          </p:cNvSpPr>
          <p:nvPr>
            <p:ph type="dt" sz="half" idx="10"/>
          </p:nvPr>
        </p:nvSpPr>
        <p:spPr/>
        <p:txBody>
          <a:bodyPr rtlCol="0"/>
          <a:lstStyle>
            <a:lvl1pPr>
              <a:defRPr/>
            </a:lvl1pPr>
          </a:lstStyle>
          <a:p>
            <a:fld id="{8DCEF213-8E9E-4FAE-8057-788C7DA37C39}" type="datetime1">
              <a:rPr lang="tr-TR" smtClean="0"/>
              <a:pPr/>
              <a:t>2.04.2019</a:t>
            </a:fld>
            <a:endParaRPr lang="tr-TR" dirty="0"/>
          </a:p>
        </p:txBody>
      </p:sp>
      <p:sp>
        <p:nvSpPr>
          <p:cNvPr id="4" name="Alt Bilgi Yer Tutucusu 3"/>
          <p:cNvSpPr>
            <a:spLocks noGrp="1"/>
          </p:cNvSpPr>
          <p:nvPr>
            <p:ph type="ftr" sz="quarter" idx="11"/>
          </p:nvPr>
        </p:nvSpPr>
        <p:spPr/>
        <p:txBody>
          <a:bodyPr rtlCol="0"/>
          <a:lstStyle/>
          <a:p>
            <a:pPr rtl="0"/>
            <a:r>
              <a:rPr lang="tr-TR" dirty="0" smtClean="0"/>
              <a:t>Alt bilgi ekleme</a:t>
            </a:r>
            <a:endParaRPr lang="tr-TR" dirty="0"/>
          </a:p>
        </p:txBody>
      </p:sp>
      <p:sp>
        <p:nvSpPr>
          <p:cNvPr id="5" name="Slayt Numarası Yer Tutucusu 4"/>
          <p:cNvSpPr>
            <a:spLocks noGrp="1"/>
          </p:cNvSpPr>
          <p:nvPr>
            <p:ph type="sldNum" sz="quarter" idx="12"/>
          </p:nvPr>
        </p:nvSpPr>
        <p:spPr/>
        <p:txBody>
          <a:bodyPr rtlCol="0"/>
          <a:lstStyle/>
          <a:p>
            <a:pPr rtl="0"/>
            <a:fld id="{EB37DED6-D4C7-42EE-AB49-D2E39E64FDE4}" type="slidenum">
              <a:rPr lang="tr-TR" smtClean="0"/>
              <a:t>‹#›</a:t>
            </a:fld>
            <a:endParaRPr lang="tr-TR" dirty="0"/>
          </a:p>
        </p:txBody>
      </p:sp>
    </p:spTree>
    <p:extLst>
      <p:ext uri="{BB962C8B-B14F-4D97-AF65-F5344CB8AC3E}">
        <p14:creationId xmlns:p14="http://schemas.microsoft.com/office/powerpoint/2010/main" val="2304845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Tarih Yer Tutucusu 1"/>
          <p:cNvSpPr>
            <a:spLocks noGrp="1"/>
          </p:cNvSpPr>
          <p:nvPr>
            <p:ph type="dt" sz="half" idx="10"/>
          </p:nvPr>
        </p:nvSpPr>
        <p:spPr/>
        <p:txBody>
          <a:bodyPr rtlCol="0"/>
          <a:lstStyle>
            <a:lvl1pPr>
              <a:defRPr/>
            </a:lvl1pPr>
          </a:lstStyle>
          <a:p>
            <a:fld id="{5A44FD05-9E33-40E5-A882-391E23333876}" type="datetime1">
              <a:rPr lang="tr-TR" smtClean="0"/>
              <a:pPr/>
              <a:t>2.04.2019</a:t>
            </a:fld>
            <a:endParaRPr lang="tr-TR" dirty="0"/>
          </a:p>
        </p:txBody>
      </p:sp>
      <p:sp>
        <p:nvSpPr>
          <p:cNvPr id="3" name="Alt Bilgi Yer Tutucusu 2"/>
          <p:cNvSpPr>
            <a:spLocks noGrp="1"/>
          </p:cNvSpPr>
          <p:nvPr>
            <p:ph type="ftr" sz="quarter" idx="11"/>
          </p:nvPr>
        </p:nvSpPr>
        <p:spPr/>
        <p:txBody>
          <a:bodyPr rtlCol="0"/>
          <a:lstStyle/>
          <a:p>
            <a:pPr rtl="0"/>
            <a:r>
              <a:rPr lang="tr-TR" dirty="0" smtClean="0"/>
              <a:t>Alt bilgi ekleme</a:t>
            </a:r>
            <a:endParaRPr lang="tr-TR" dirty="0"/>
          </a:p>
        </p:txBody>
      </p:sp>
      <p:sp>
        <p:nvSpPr>
          <p:cNvPr id="4" name="Slayt Numarası Yer Tutucusu 3"/>
          <p:cNvSpPr>
            <a:spLocks noGrp="1"/>
          </p:cNvSpPr>
          <p:nvPr>
            <p:ph type="sldNum" sz="quarter" idx="12"/>
          </p:nvPr>
        </p:nvSpPr>
        <p:spPr/>
        <p:txBody>
          <a:bodyPr rtlCol="0"/>
          <a:lstStyle/>
          <a:p>
            <a:pPr rtl="0"/>
            <a:fld id="{EB37DED6-D4C7-42EE-AB49-D2E39E64FDE4}" type="slidenum">
              <a:rPr lang="tr-TR" smtClean="0"/>
              <a:t>‹#›</a:t>
            </a:fld>
            <a:endParaRPr lang="tr-TR" dirty="0"/>
          </a:p>
        </p:txBody>
      </p:sp>
    </p:spTree>
    <p:extLst>
      <p:ext uri="{BB962C8B-B14F-4D97-AF65-F5344CB8AC3E}">
        <p14:creationId xmlns:p14="http://schemas.microsoft.com/office/powerpoint/2010/main" val="219507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Resim Yazılı İçerik">
    <p:spTree>
      <p:nvGrpSpPr>
        <p:cNvPr id="1" name=""/>
        <p:cNvGrpSpPr/>
        <p:nvPr/>
      </p:nvGrpSpPr>
      <p:grpSpPr>
        <a:xfrm>
          <a:off x="0" y="0"/>
          <a:ext cx="0" cy="0"/>
          <a:chOff x="0" y="0"/>
          <a:chExt cx="0" cy="0"/>
        </a:xfrm>
      </p:grpSpPr>
      <p:sp>
        <p:nvSpPr>
          <p:cNvPr id="8" name="Dikdörtgen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tr-TR" dirty="0"/>
          </a:p>
        </p:txBody>
      </p:sp>
      <p:sp>
        <p:nvSpPr>
          <p:cNvPr id="2" name="Başlık 1"/>
          <p:cNvSpPr>
            <a:spLocks noGrp="1"/>
          </p:cNvSpPr>
          <p:nvPr>
            <p:ph type="title"/>
          </p:nvPr>
        </p:nvSpPr>
        <p:spPr>
          <a:xfrm>
            <a:off x="455612" y="1701800"/>
            <a:ext cx="3351927" cy="2844800"/>
          </a:xfrm>
        </p:spPr>
        <p:txBody>
          <a:bodyPr rtlCol="0" anchor="b">
            <a:normAutofit/>
          </a:bodyPr>
          <a:lstStyle>
            <a:lvl1pPr algn="l">
              <a:defRPr sz="2000" b="1">
                <a:effectLst/>
              </a:defRPr>
            </a:lvl1pPr>
          </a:lstStyle>
          <a:p>
            <a:pPr rtl="0"/>
            <a:r>
              <a:rPr lang="tr-TR" smtClean="0"/>
              <a:t>Asıl başlık stili için tıklatın</a:t>
            </a:r>
            <a:endParaRPr lang="tr-TR" dirty="0"/>
          </a:p>
        </p:txBody>
      </p:sp>
      <p:sp>
        <p:nvSpPr>
          <p:cNvPr id="3" name="İçerik Yer Tutucusu 2"/>
          <p:cNvSpPr>
            <a:spLocks noGrp="1"/>
          </p:cNvSpPr>
          <p:nvPr>
            <p:ph idx="1" hasCustomPrompt="1"/>
          </p:nvPr>
        </p:nvSpPr>
        <p:spPr>
          <a:xfrm>
            <a:off x="4469236" y="482600"/>
            <a:ext cx="6805427" cy="5892800"/>
          </a:xfrm>
        </p:spPr>
        <p:txBody>
          <a:bodyPr rtlCol="0">
            <a:normAutofit/>
          </a:bodyPr>
          <a:lstStyle>
            <a:lvl1pPr>
              <a:defRPr sz="2400"/>
            </a:lvl1pPr>
            <a:lvl2pPr>
              <a:defRPr sz="2000"/>
            </a:lvl2pPr>
            <a:lvl3pPr>
              <a:defRPr sz="1800"/>
            </a:lvl3pPr>
            <a:lvl4pPr>
              <a:defRPr sz="1800"/>
            </a:lvl4pPr>
            <a:lvl5pPr>
              <a:defRPr sz="1800"/>
            </a:lvl5pPr>
            <a:lvl6pPr marL="2418976" indent="-285750">
              <a:buFont typeface="Century Gothic" panose="020B0502020202020204" pitchFamily="34" charset="0"/>
              <a:buChar char="–"/>
              <a:defRPr sz="1800"/>
            </a:lvl6pPr>
            <a:lvl7pPr>
              <a:defRPr sz="1800"/>
            </a:lvl7pPr>
            <a:lvl8pPr>
              <a:defRPr sz="1800"/>
            </a:lvl8pPr>
            <a:lvl9pPr>
              <a:defRPr sz="1800"/>
            </a:lvl9pPr>
          </a:lstStyle>
          <a:p>
            <a:pPr lvl="0" rtl="0"/>
            <a:r>
              <a:rPr lang="tr-TR" dirty="0" smtClean="0"/>
              <a:t>Asıl metin stillerini düzenlemek için tıklayın</a:t>
            </a:r>
          </a:p>
          <a:p>
            <a:pPr lvl="1" rtl="0"/>
            <a:r>
              <a:rPr lang="tr-TR" dirty="0" smtClean="0"/>
              <a:t>İkinci düzey</a:t>
            </a:r>
          </a:p>
          <a:p>
            <a:pPr lvl="2" rtl="0"/>
            <a:r>
              <a:rPr lang="tr-TR" dirty="0" smtClean="0"/>
              <a:t>Üçüncü düzey</a:t>
            </a:r>
          </a:p>
          <a:p>
            <a:pPr lvl="3" rtl="0"/>
            <a:r>
              <a:rPr lang="tr-TR" dirty="0" smtClean="0"/>
              <a:t>Dördüncü düzey</a:t>
            </a:r>
          </a:p>
          <a:p>
            <a:pPr lvl="4" rtl="0"/>
            <a:r>
              <a:rPr lang="tr-TR" dirty="0" smtClean="0"/>
              <a:t>Beşinci düzey</a:t>
            </a:r>
            <a:endParaRPr lang="tr-TR" dirty="0"/>
          </a:p>
        </p:txBody>
      </p:sp>
      <p:sp>
        <p:nvSpPr>
          <p:cNvPr id="4" name="Metin Yer Tutucusu 3"/>
          <p:cNvSpPr>
            <a:spLocks noGrp="1"/>
          </p:cNvSpPr>
          <p:nvPr>
            <p:ph type="body" sz="half" idx="2"/>
          </p:nvPr>
        </p:nvSpPr>
        <p:spPr>
          <a:xfrm>
            <a:off x="455612" y="4648200"/>
            <a:ext cx="3351927" cy="1727200"/>
          </a:xfrm>
        </p:spPr>
        <p:txBody>
          <a:bodyPr rtlCol="0">
            <a:normAutofit/>
          </a:bodyPr>
          <a:lstStyle>
            <a:lvl1pPr marL="0" indent="0">
              <a:spcBef>
                <a:spcPts val="120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rtl="0"/>
            <a:r>
              <a:rPr lang="tr-TR" smtClean="0"/>
              <a:t>Asıl metin stillerini düzenle</a:t>
            </a:r>
          </a:p>
        </p:txBody>
      </p:sp>
      <p:sp>
        <p:nvSpPr>
          <p:cNvPr id="5" name="Tarih Yer Tutucusu 4"/>
          <p:cNvSpPr>
            <a:spLocks noGrp="1"/>
          </p:cNvSpPr>
          <p:nvPr>
            <p:ph type="dt" sz="half" idx="10"/>
          </p:nvPr>
        </p:nvSpPr>
        <p:spPr/>
        <p:txBody>
          <a:bodyPr rtlCol="0"/>
          <a:lstStyle>
            <a:lvl1pPr>
              <a:defRPr/>
            </a:lvl1pPr>
          </a:lstStyle>
          <a:p>
            <a:fld id="{9AD778EF-1B26-4656-84F3-1FE896D0607B}" type="datetime1">
              <a:rPr lang="tr-TR" smtClean="0"/>
              <a:pPr/>
              <a:t>2.04.2019</a:t>
            </a:fld>
            <a:endParaRPr lang="tr-TR" dirty="0"/>
          </a:p>
        </p:txBody>
      </p:sp>
      <p:sp>
        <p:nvSpPr>
          <p:cNvPr id="6" name="Alt Bilgi Yer Tutucusu 5"/>
          <p:cNvSpPr>
            <a:spLocks noGrp="1"/>
          </p:cNvSpPr>
          <p:nvPr>
            <p:ph type="ftr" sz="quarter" idx="11"/>
          </p:nvPr>
        </p:nvSpPr>
        <p:spPr/>
        <p:txBody>
          <a:bodyPr rtlCol="0"/>
          <a:lstStyle/>
          <a:p>
            <a:pPr rtl="0"/>
            <a:r>
              <a:rPr lang="tr-TR" dirty="0" smtClean="0"/>
              <a:t>Alt bilgi ekleme</a:t>
            </a:r>
            <a:endParaRPr lang="tr-TR" dirty="0"/>
          </a:p>
        </p:txBody>
      </p:sp>
      <p:sp>
        <p:nvSpPr>
          <p:cNvPr id="7" name="Slayt Numarası Yer Tutucusu 6"/>
          <p:cNvSpPr>
            <a:spLocks noGrp="1"/>
          </p:cNvSpPr>
          <p:nvPr>
            <p:ph type="sldNum" sz="quarter" idx="12"/>
          </p:nvPr>
        </p:nvSpPr>
        <p:spPr/>
        <p:txBody>
          <a:bodyPr rtlCol="0"/>
          <a:lstStyle/>
          <a:p>
            <a:pPr rtl="0"/>
            <a:fld id="{2DFBB78A-01B4-41F2-96B0-677A4A282832}" type="slidenum">
              <a:rPr lang="tr-TR" smtClean="0"/>
              <a:t>‹#›</a:t>
            </a:fld>
            <a:endParaRPr lang="tr-TR" dirty="0"/>
          </a:p>
        </p:txBody>
      </p:sp>
    </p:spTree>
    <p:extLst>
      <p:ext uri="{BB962C8B-B14F-4D97-AF65-F5344CB8AC3E}">
        <p14:creationId xmlns:p14="http://schemas.microsoft.com/office/powerpoint/2010/main" val="789110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Resim Yazılı Resim">
    <p:spTree>
      <p:nvGrpSpPr>
        <p:cNvPr id="1" name=""/>
        <p:cNvGrpSpPr/>
        <p:nvPr/>
      </p:nvGrpSpPr>
      <p:grpSpPr>
        <a:xfrm>
          <a:off x="0" y="0"/>
          <a:ext cx="0" cy="0"/>
          <a:chOff x="0" y="0"/>
          <a:chExt cx="0" cy="0"/>
        </a:xfrm>
      </p:grpSpPr>
      <p:sp>
        <p:nvSpPr>
          <p:cNvPr id="8" name="Dikdörtgen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tr-TR" dirty="0"/>
          </a:p>
        </p:txBody>
      </p:sp>
      <p:sp>
        <p:nvSpPr>
          <p:cNvPr id="2" name="Başlık 1"/>
          <p:cNvSpPr>
            <a:spLocks noGrp="1"/>
          </p:cNvSpPr>
          <p:nvPr>
            <p:ph type="title"/>
          </p:nvPr>
        </p:nvSpPr>
        <p:spPr>
          <a:xfrm>
            <a:off x="2437765" y="4800600"/>
            <a:ext cx="7313295" cy="762000"/>
          </a:xfrm>
        </p:spPr>
        <p:txBody>
          <a:bodyPr rtlCol="0" anchor="b">
            <a:normAutofit/>
          </a:bodyPr>
          <a:lstStyle>
            <a:lvl1pPr algn="l">
              <a:defRPr sz="2000" b="1">
                <a:effectLst/>
              </a:defRPr>
            </a:lvl1pPr>
          </a:lstStyle>
          <a:p>
            <a:pPr rtl="0"/>
            <a:r>
              <a:rPr lang="tr-TR" smtClean="0"/>
              <a:t>Asıl başlık stili için tıklatın</a:t>
            </a:r>
            <a:endParaRPr lang="tr-TR" dirty="0"/>
          </a:p>
        </p:txBody>
      </p:sp>
      <p:sp>
        <p:nvSpPr>
          <p:cNvPr id="3" name="Resim Yer Tutucusu 2" descr="Resim eklemek için boş yer tutucu. Yer tutucuya tıklayın ve eklemek istediğiniz resmi seçin"/>
          <p:cNvSpPr>
            <a:spLocks noGrp="1"/>
          </p:cNvSpPr>
          <p:nvPr>
            <p:ph type="pic" idx="1"/>
          </p:nvPr>
        </p:nvSpPr>
        <p:spPr>
          <a:xfrm>
            <a:off x="2437765" y="279401"/>
            <a:ext cx="7313295" cy="4448175"/>
          </a:xfrm>
        </p:spPr>
        <p:txBody>
          <a:bodyPr rtlCol="0">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pPr rtl="0"/>
            <a:r>
              <a:rPr lang="tr-TR" smtClean="0"/>
              <a:t>Resim eklemek için simgeyi tıklatın</a:t>
            </a:r>
            <a:endParaRPr lang="tr-TR" dirty="0"/>
          </a:p>
        </p:txBody>
      </p:sp>
      <p:sp>
        <p:nvSpPr>
          <p:cNvPr id="4" name="Metin Yer Tutucusu 3"/>
          <p:cNvSpPr>
            <a:spLocks noGrp="1"/>
          </p:cNvSpPr>
          <p:nvPr>
            <p:ph type="body" sz="half" idx="2"/>
          </p:nvPr>
        </p:nvSpPr>
        <p:spPr>
          <a:xfrm>
            <a:off x="2437765" y="5562600"/>
            <a:ext cx="7313295" cy="812800"/>
          </a:xfrm>
        </p:spPr>
        <p:txBody>
          <a:bodyPr rtlCol="0">
            <a:normAutofit/>
          </a:bodyPr>
          <a:lstStyle>
            <a:lvl1pPr marL="0" indent="0">
              <a:spcBef>
                <a:spcPts val="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rtl="0"/>
            <a:r>
              <a:rPr lang="tr-TR" smtClean="0"/>
              <a:t>Asıl metin stillerini düzenle</a:t>
            </a:r>
          </a:p>
        </p:txBody>
      </p:sp>
      <p:sp>
        <p:nvSpPr>
          <p:cNvPr id="5" name="Tarih Yer Tutucusu 4"/>
          <p:cNvSpPr>
            <a:spLocks noGrp="1"/>
          </p:cNvSpPr>
          <p:nvPr>
            <p:ph type="dt" sz="half" idx="10"/>
          </p:nvPr>
        </p:nvSpPr>
        <p:spPr/>
        <p:txBody>
          <a:bodyPr rtlCol="0"/>
          <a:lstStyle>
            <a:lvl1pPr>
              <a:defRPr/>
            </a:lvl1pPr>
          </a:lstStyle>
          <a:p>
            <a:fld id="{B2DECBA0-7A62-4EE8-AC6C-830F3AF79E82}" type="datetime1">
              <a:rPr lang="tr-TR" smtClean="0"/>
              <a:pPr/>
              <a:t>2.04.2019</a:t>
            </a:fld>
            <a:endParaRPr lang="tr-TR" dirty="0"/>
          </a:p>
        </p:txBody>
      </p:sp>
      <p:sp>
        <p:nvSpPr>
          <p:cNvPr id="6" name="Alt Bilgi Yer Tutucusu 5"/>
          <p:cNvSpPr>
            <a:spLocks noGrp="1"/>
          </p:cNvSpPr>
          <p:nvPr>
            <p:ph type="ftr" sz="quarter" idx="11"/>
          </p:nvPr>
        </p:nvSpPr>
        <p:spPr/>
        <p:txBody>
          <a:bodyPr rtlCol="0"/>
          <a:lstStyle/>
          <a:p>
            <a:pPr rtl="0"/>
            <a:r>
              <a:rPr lang="tr-TR" dirty="0" smtClean="0"/>
              <a:t>Alt bilgi ekleme</a:t>
            </a:r>
            <a:endParaRPr lang="tr-TR" dirty="0"/>
          </a:p>
        </p:txBody>
      </p:sp>
      <p:sp>
        <p:nvSpPr>
          <p:cNvPr id="7" name="Slayt Numarası Yer Tutucusu 6"/>
          <p:cNvSpPr>
            <a:spLocks noGrp="1"/>
          </p:cNvSpPr>
          <p:nvPr>
            <p:ph type="sldNum" sz="quarter" idx="12"/>
          </p:nvPr>
        </p:nvSpPr>
        <p:spPr/>
        <p:txBody>
          <a:bodyPr rtlCol="0"/>
          <a:lstStyle/>
          <a:p>
            <a:pPr rtl="0"/>
            <a:fld id="{2DFBB78A-01B4-41F2-96B0-677A4A282832}" type="slidenum">
              <a:rPr lang="tr-TR" smtClean="0"/>
              <a:t>‹#›</a:t>
            </a:fld>
            <a:endParaRPr lang="tr-TR" dirty="0"/>
          </a:p>
        </p:txBody>
      </p:sp>
    </p:spTree>
    <p:extLst>
      <p:ext uri="{BB962C8B-B14F-4D97-AF65-F5344CB8AC3E}">
        <p14:creationId xmlns:p14="http://schemas.microsoft.com/office/powerpoint/2010/main" val="3521372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grpSp>
        <p:nvGrpSpPr>
          <p:cNvPr id="7" name="Grup 6"/>
          <p:cNvGrpSpPr/>
          <p:nvPr/>
        </p:nvGrpSpPr>
        <p:grpSpPr>
          <a:xfrm>
            <a:off x="1620" y="0"/>
            <a:ext cx="12188952" cy="6858000"/>
            <a:chOff x="1620" y="0"/>
            <a:chExt cx="12188952" cy="6858000"/>
          </a:xfrm>
        </p:grpSpPr>
        <p:sp>
          <p:nvSpPr>
            <p:cNvPr id="10" name="Dikdörtgen 9"/>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tr-TR" dirty="0"/>
            </a:p>
          </p:txBody>
        </p:sp>
        <p:sp>
          <p:nvSpPr>
            <p:cNvPr id="8" name="Dikdörtgen 7"/>
            <p:cNvSpPr/>
            <p:nvPr/>
          </p:nvSpPr>
          <p:spPr>
            <a:xfrm>
              <a:off x="304721" y="0"/>
              <a:ext cx="11579384" cy="685800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rtl="0"/>
              <a:endParaRPr lang="tr-TR" dirty="0"/>
            </a:p>
          </p:txBody>
        </p:sp>
      </p:grpSp>
      <p:sp>
        <p:nvSpPr>
          <p:cNvPr id="2" name="Başlık Yer Tutucusu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pPr rtl="0"/>
            <a:r>
              <a:rPr lang="tr-TR" dirty="0" smtClean="0"/>
              <a:t>Asıl başlık stilini düzenlemek için tıklayın</a:t>
            </a:r>
            <a:endParaRPr lang="tr-TR" dirty="0"/>
          </a:p>
        </p:txBody>
      </p:sp>
      <p:sp>
        <p:nvSpPr>
          <p:cNvPr id="3" name="Metin Yer Tutucusu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rtl="0"/>
            <a:r>
              <a:rPr lang="tr-TR" dirty="0" smtClean="0"/>
              <a:t>Asıl metin stillerini düzenlemek için tıklayın</a:t>
            </a:r>
          </a:p>
          <a:p>
            <a:pPr lvl="1" rtl="0"/>
            <a:r>
              <a:rPr lang="tr-TR" dirty="0" smtClean="0"/>
              <a:t>İkinci düzey</a:t>
            </a:r>
          </a:p>
          <a:p>
            <a:pPr lvl="2" rtl="0"/>
            <a:r>
              <a:rPr lang="tr-TR" dirty="0" smtClean="0"/>
              <a:t>Üçüncü düzey</a:t>
            </a:r>
          </a:p>
          <a:p>
            <a:pPr lvl="3" rtl="0"/>
            <a:r>
              <a:rPr lang="tr-TR" dirty="0" smtClean="0"/>
              <a:t>Dördüncü düzey</a:t>
            </a:r>
          </a:p>
          <a:p>
            <a:pPr lvl="4" rtl="0"/>
            <a:r>
              <a:rPr lang="tr-TR" dirty="0" smtClean="0"/>
              <a:t>Beşinci düzey</a:t>
            </a:r>
            <a:endParaRPr lang="tr-TR" dirty="0"/>
          </a:p>
        </p:txBody>
      </p:sp>
      <p:sp>
        <p:nvSpPr>
          <p:cNvPr id="4" name="Tarih Yer Tutucusu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a:defRPr sz="1200">
                <a:solidFill>
                  <a:schemeClr val="tx2">
                    <a:lumMod val="50000"/>
                  </a:schemeClr>
                </a:solidFill>
              </a:defRPr>
            </a:lvl1pPr>
          </a:lstStyle>
          <a:p>
            <a:fld id="{C33BA561-1CA3-4DB2-B248-2A9EFB9B0DF5}" type="datetime1">
              <a:rPr lang="tr-TR" smtClean="0"/>
              <a:pPr/>
              <a:t>2.04.2019</a:t>
            </a:fld>
            <a:endParaRPr lang="tr-TR" dirty="0"/>
          </a:p>
        </p:txBody>
      </p:sp>
      <p:sp>
        <p:nvSpPr>
          <p:cNvPr id="5" name="Alt Bilgi Yer Tutucusu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a:defRPr sz="1200">
                <a:solidFill>
                  <a:schemeClr val="tx2">
                    <a:lumMod val="50000"/>
                  </a:schemeClr>
                </a:solidFill>
              </a:defRPr>
            </a:lvl1pPr>
          </a:lstStyle>
          <a:p>
            <a:pPr rtl="0"/>
            <a:r>
              <a:rPr lang="tr-TR" dirty="0" smtClean="0"/>
              <a:t>Alt bilgi ekleme</a:t>
            </a:r>
            <a:endParaRPr lang="tr-TR" dirty="0"/>
          </a:p>
        </p:txBody>
      </p:sp>
      <p:sp>
        <p:nvSpPr>
          <p:cNvPr id="6" name="Slayt Numarası Yer Tutucusu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a:defRPr sz="1200">
                <a:solidFill>
                  <a:schemeClr val="tx2">
                    <a:lumMod val="50000"/>
                  </a:schemeClr>
                </a:solidFill>
              </a:defRPr>
            </a:lvl1pPr>
          </a:lstStyle>
          <a:p>
            <a:pPr rtl="0"/>
            <a:fld id="{EB37DED6-D4C7-42EE-AB49-D2E39E64FDE4}" type="slidenum">
              <a:rPr lang="tr-TR" smtClean="0"/>
              <a:pPr/>
              <a:t>‹#›</a:t>
            </a:fld>
            <a:endParaRPr lang="tr-TR" dirty="0"/>
          </a:p>
        </p:txBody>
      </p:sp>
    </p:spTree>
    <p:extLst>
      <p:ext uri="{BB962C8B-B14F-4D97-AF65-F5344CB8AC3E}">
        <p14:creationId xmlns:p14="http://schemas.microsoft.com/office/powerpoint/2010/main" val="2060187724"/>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218987" rtl="0" eaLnBrk="1" latinLnBrk="0" hangingPunct="1">
        <a:lnSpc>
          <a:spcPct val="85000"/>
        </a:lnSpc>
        <a:spcBef>
          <a:spcPct val="0"/>
        </a:spcBef>
        <a:buNone/>
        <a:tabLst/>
        <a:defRPr sz="4400" b="0" kern="1200" cap="none" baseline="0">
          <a:solidFill>
            <a:schemeClr val="accent2">
              <a:lumMod val="50000"/>
            </a:schemeClr>
          </a:solidFill>
          <a:effectLst/>
          <a:latin typeface="+mj-lt"/>
          <a:ea typeface="+mj-ea"/>
          <a:cs typeface="+mj-cs"/>
        </a:defRPr>
      </a:lvl1pPr>
    </p:titleStyle>
    <p:bodyStyle>
      <a:lvl1pPr marL="304747" indent="-304747" algn="l" defTabSz="1218987" rtl="0" eaLnBrk="1" latinLnBrk="0" hangingPunct="1">
        <a:lnSpc>
          <a:spcPct val="95000"/>
        </a:lnSpc>
        <a:spcBef>
          <a:spcPts val="1866"/>
        </a:spcBef>
        <a:buClr>
          <a:schemeClr val="accent6">
            <a:lumMod val="50000"/>
          </a:schemeClr>
        </a:buClr>
        <a:buSzPct val="100000"/>
        <a:buFont typeface="Arial" pitchFamily="34" charset="0"/>
        <a:buChar char="•"/>
        <a:defRPr sz="2400" kern="1200">
          <a:solidFill>
            <a:schemeClr val="tx1"/>
          </a:solidFill>
          <a:latin typeface="+mn-lt"/>
          <a:ea typeface="+mn-ea"/>
          <a:cs typeface="+mn-cs"/>
        </a:defRPr>
      </a:lvl1pPr>
      <a:lvl2pPr marL="731392"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2000" kern="1200">
          <a:solidFill>
            <a:schemeClr val="tx1"/>
          </a:solidFill>
          <a:latin typeface="+mn-lt"/>
          <a:ea typeface="+mn-ea"/>
          <a:cs typeface="+mn-cs"/>
        </a:defRPr>
      </a:lvl2pPr>
      <a:lvl3pPr marL="1158037"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3pPr>
      <a:lvl4pPr marL="1584683"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4pPr>
      <a:lvl5pPr marL="2011328"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5pPr>
      <a:lvl6pPr marL="2133226" indent="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None/>
        <a:defRPr sz="1800" kern="1200">
          <a:solidFill>
            <a:schemeClr val="tx2">
              <a:lumMod val="50000"/>
            </a:schemeClr>
          </a:solidFill>
          <a:latin typeface="+mn-lt"/>
          <a:ea typeface="+mn-ea"/>
          <a:cs typeface="+mn-cs"/>
        </a:defRPr>
      </a:lvl6pPr>
      <a:lvl7pPr marL="2845622" indent="-28575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Char char="–"/>
        <a:defRPr sz="1800" kern="1200">
          <a:solidFill>
            <a:schemeClr val="tx2">
              <a:lumMod val="50000"/>
            </a:schemeClr>
          </a:solidFill>
          <a:latin typeface="+mn-lt"/>
          <a:ea typeface="+mn-ea"/>
          <a:cs typeface="+mn-cs"/>
        </a:defRPr>
      </a:lvl7pPr>
      <a:lvl8pPr marL="3272267" indent="-28575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Char char="–"/>
        <a:defRPr sz="1800" kern="1200">
          <a:solidFill>
            <a:schemeClr val="tx2">
              <a:lumMod val="50000"/>
            </a:schemeClr>
          </a:solidFill>
          <a:latin typeface="+mn-lt"/>
          <a:ea typeface="+mn-ea"/>
          <a:cs typeface="+mn-cs"/>
        </a:defRPr>
      </a:lvl8pPr>
      <a:lvl9pPr marL="3759862" indent="-28575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Char char="–"/>
        <a:defRPr sz="1800" kern="1200">
          <a:solidFill>
            <a:schemeClr val="tx2">
              <a:lumMod val="50000"/>
            </a:schemeClr>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ctrTitle"/>
          </p:nvPr>
        </p:nvSpPr>
        <p:spPr>
          <a:xfrm>
            <a:off x="4879346" y="548681"/>
            <a:ext cx="7008574" cy="2592288"/>
          </a:xfrm>
        </p:spPr>
        <p:txBody>
          <a:bodyPr rtlCol="0"/>
          <a:lstStyle/>
          <a:p>
            <a:pPr rtl="0"/>
            <a:r>
              <a:rPr lang="tr-TR" dirty="0" smtClean="0"/>
              <a:t>Fiziksel Programlama</a:t>
            </a:r>
            <a:endParaRPr lang="tr-TR" dirty="0"/>
          </a:p>
        </p:txBody>
      </p:sp>
      <p:sp>
        <p:nvSpPr>
          <p:cNvPr id="5" name="Alt Başlık 4"/>
          <p:cNvSpPr>
            <a:spLocks noGrp="1"/>
          </p:cNvSpPr>
          <p:nvPr>
            <p:ph type="subTitle" idx="1"/>
          </p:nvPr>
        </p:nvSpPr>
        <p:spPr>
          <a:xfrm>
            <a:off x="4879346" y="3140968"/>
            <a:ext cx="7008574" cy="3717031"/>
          </a:xfrm>
        </p:spPr>
        <p:txBody>
          <a:bodyPr rtlCol="0">
            <a:normAutofit fontScale="70000" lnSpcReduction="20000"/>
          </a:bodyPr>
          <a:lstStyle/>
          <a:p>
            <a:pPr marL="457200" indent="-457200" rtl="0">
              <a:buFont typeface="Arial" panose="020B0604020202020204" pitchFamily="34" charset="0"/>
              <a:buChar char="•"/>
            </a:pPr>
            <a:r>
              <a:rPr lang="tr-TR" dirty="0" smtClean="0"/>
              <a:t>Fiziksel Programlama Platformu</a:t>
            </a:r>
          </a:p>
          <a:p>
            <a:pPr marL="457200" indent="-457200" rtl="0">
              <a:buFont typeface="Arial" panose="020B0604020202020204" pitchFamily="34" charset="0"/>
              <a:buChar char="•"/>
            </a:pPr>
            <a:r>
              <a:rPr lang="tr-TR" dirty="0" smtClean="0"/>
              <a:t>Mikroişlemci Nedir?</a:t>
            </a:r>
          </a:p>
          <a:p>
            <a:pPr marL="457200" indent="-457200" rtl="0">
              <a:buFont typeface="Arial" panose="020B0604020202020204" pitchFamily="34" charset="0"/>
              <a:buChar char="•"/>
            </a:pPr>
            <a:r>
              <a:rPr lang="tr-TR" dirty="0" err="1" smtClean="0"/>
              <a:t>Mikrodenetleyici</a:t>
            </a:r>
            <a:r>
              <a:rPr lang="tr-TR" dirty="0" smtClean="0"/>
              <a:t> Nedir?</a:t>
            </a:r>
          </a:p>
          <a:p>
            <a:pPr marL="457200" indent="-457200" rtl="0">
              <a:buFont typeface="Arial" panose="020B0604020202020204" pitchFamily="34" charset="0"/>
              <a:buChar char="•"/>
            </a:pPr>
            <a:r>
              <a:rPr lang="tr-TR" dirty="0" smtClean="0"/>
              <a:t>Mikroişlemci ve </a:t>
            </a:r>
            <a:r>
              <a:rPr lang="tr-TR" dirty="0" err="1" smtClean="0"/>
              <a:t>Mikrodenetleyici</a:t>
            </a:r>
            <a:r>
              <a:rPr lang="tr-TR" dirty="0" smtClean="0"/>
              <a:t> Arasındaki Farklar</a:t>
            </a:r>
          </a:p>
          <a:p>
            <a:pPr marL="457200" indent="-457200" rtl="0">
              <a:buFont typeface="Arial" panose="020B0604020202020204" pitchFamily="34" charset="0"/>
              <a:buChar char="•"/>
            </a:pPr>
            <a:r>
              <a:rPr lang="tr-TR" dirty="0" smtClean="0"/>
              <a:t>Gömülü Sistemler (Embedded </a:t>
            </a:r>
            <a:r>
              <a:rPr lang="tr-TR" dirty="0" err="1" smtClean="0"/>
              <a:t>Systems</a:t>
            </a:r>
            <a:r>
              <a:rPr lang="tr-TR" dirty="0" smtClean="0"/>
              <a:t>)</a:t>
            </a:r>
          </a:p>
          <a:p>
            <a:pPr marL="457200" indent="-457200" rtl="0">
              <a:buFont typeface="Arial" panose="020B0604020202020204" pitchFamily="34" charset="0"/>
              <a:buChar char="•"/>
            </a:pPr>
            <a:r>
              <a:rPr lang="tr-TR" dirty="0" smtClean="0"/>
              <a:t>Fiziksel Programlama Kartları</a:t>
            </a:r>
          </a:p>
          <a:p>
            <a:pPr marL="457200" indent="-457200" rtl="0">
              <a:buFont typeface="Arial" panose="020B0604020202020204" pitchFamily="34" charset="0"/>
              <a:buChar char="•"/>
            </a:pPr>
            <a:r>
              <a:rPr lang="tr-TR" dirty="0" smtClean="0"/>
              <a:t>Yüksek İşlem Kapasiteli Fiziksel Programlama Kartları</a:t>
            </a:r>
          </a:p>
          <a:p>
            <a:pPr marL="457200" indent="-457200" rtl="0">
              <a:buFont typeface="Arial" panose="020B0604020202020204" pitchFamily="34" charset="0"/>
              <a:buChar char="•"/>
            </a:pPr>
            <a:r>
              <a:rPr lang="tr-TR" dirty="0" smtClean="0"/>
              <a:t>Az Enerji Harcayan Fiziksel Programlama Kartları</a:t>
            </a:r>
          </a:p>
          <a:p>
            <a:pPr marL="457200" indent="-457200" rtl="0">
              <a:buFont typeface="Arial" panose="020B0604020202020204" pitchFamily="34" charset="0"/>
              <a:buChar char="•"/>
            </a:pPr>
            <a:r>
              <a:rPr lang="tr-TR" dirty="0" smtClean="0"/>
              <a:t>Farklı Kullanım Amaçlarına Göre Tasarlanmış Fiziksel Programlama Kartları</a:t>
            </a:r>
          </a:p>
          <a:p>
            <a:pPr marL="457200" indent="-457200" rtl="0">
              <a:buFont typeface="Arial" panose="020B0604020202020204" pitchFamily="34" charset="0"/>
              <a:buChar char="•"/>
            </a:pPr>
            <a:r>
              <a:rPr lang="tr-TR" dirty="0" err="1" smtClean="0"/>
              <a:t>Arduino</a:t>
            </a:r>
            <a:endParaRPr lang="tr-TR" dirty="0" smtClean="0"/>
          </a:p>
          <a:p>
            <a:pPr marL="457200" indent="-457200" rtl="0">
              <a:buFont typeface="Arial" panose="020B0604020202020204" pitchFamily="34" charset="0"/>
              <a:buChar char="•"/>
            </a:pPr>
            <a:r>
              <a:rPr lang="tr-TR" dirty="0" err="1" smtClean="0"/>
              <a:t>Raspberry</a:t>
            </a:r>
            <a:r>
              <a:rPr lang="tr-TR" dirty="0" smtClean="0"/>
              <a:t> Pi</a:t>
            </a:r>
          </a:p>
          <a:p>
            <a:pPr marL="457200" indent="-457200" rtl="0">
              <a:buFont typeface="Arial" panose="020B0604020202020204" pitchFamily="34" charset="0"/>
              <a:buChar char="•"/>
            </a:pPr>
            <a:r>
              <a:rPr lang="tr-TR" dirty="0" err="1" smtClean="0"/>
              <a:t>Particle</a:t>
            </a:r>
            <a:r>
              <a:rPr lang="tr-TR" dirty="0" smtClean="0"/>
              <a:t> </a:t>
            </a:r>
            <a:r>
              <a:rPr lang="tr-TR" dirty="0" err="1" smtClean="0"/>
              <a:t>Photon</a:t>
            </a:r>
            <a:endParaRPr lang="tr-TR" dirty="0" smtClean="0"/>
          </a:p>
          <a:p>
            <a:pPr rtl="0"/>
            <a:endParaRPr lang="tr-TR" dirty="0"/>
          </a:p>
        </p:txBody>
      </p:sp>
      <p:pic>
        <p:nvPicPr>
          <p:cNvPr id="4" name="Resim 3" descr="programming a microcontroller ile ilgili görsel sonucu"/>
          <p:cNvPicPr/>
          <p:nvPr/>
        </p:nvPicPr>
        <p:blipFill rotWithShape="1">
          <a:blip r:embed="rId3" cstate="print">
            <a:extLst>
              <a:ext uri="{28A0092B-C50C-407E-A947-70E740481C1C}">
                <a14:useLocalDpi xmlns:a14="http://schemas.microsoft.com/office/drawing/2010/main" val="0"/>
              </a:ext>
            </a:extLst>
          </a:blip>
          <a:srcRect t="18618"/>
          <a:stretch/>
        </p:blipFill>
        <p:spPr bwMode="auto">
          <a:xfrm rot="16200000">
            <a:off x="-1151012" y="1124742"/>
            <a:ext cx="6858001" cy="4608511"/>
          </a:xfrm>
          <a:prstGeom prst="rect">
            <a:avLst/>
          </a:prstGeom>
          <a:noFill/>
          <a:ln>
            <a:noFill/>
          </a:ln>
          <a:effectLst>
            <a:outerShdw blurRad="50800" dist="38100" dir="2700000" algn="tl" rotWithShape="0">
              <a:prstClr val="black">
                <a:alpha val="40000"/>
              </a:prst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168988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err="1"/>
              <a:t>Mikrodenetleyici</a:t>
            </a:r>
            <a:r>
              <a:rPr lang="tr-TR" dirty="0"/>
              <a:t> Ne İşe Yarar?</a:t>
            </a:r>
          </a:p>
        </p:txBody>
      </p:sp>
      <p:sp>
        <p:nvSpPr>
          <p:cNvPr id="3" name="İçerik Yer Tutucusu 2"/>
          <p:cNvSpPr>
            <a:spLocks noGrp="1"/>
          </p:cNvSpPr>
          <p:nvPr>
            <p:ph idx="1"/>
          </p:nvPr>
        </p:nvSpPr>
        <p:spPr/>
        <p:txBody>
          <a:bodyPr rtlCol="0"/>
          <a:lstStyle/>
          <a:p>
            <a:r>
              <a:rPr lang="tr-TR" dirty="0" err="1"/>
              <a:t>Mikrodenetleyici</a:t>
            </a:r>
            <a:r>
              <a:rPr lang="tr-TR" dirty="0"/>
              <a:t>, programlandığı yazılımı hafızasına kaydedip, işleyebileceği şekilde derler ve bir çıkış sinyali gönderir. Çıkış portuna bir motorun bağlı olduğunu düşünecek olursak, </a:t>
            </a:r>
            <a:r>
              <a:rPr lang="tr-TR" dirty="0" err="1"/>
              <a:t>mikrodenetleyiciden</a:t>
            </a:r>
            <a:r>
              <a:rPr lang="tr-TR" dirty="0"/>
              <a:t> gelen sinyale göre motor hareket etmeye başlayacaktır. Kısacası </a:t>
            </a:r>
            <a:r>
              <a:rPr lang="tr-TR" dirty="0" err="1"/>
              <a:t>mikrodenetleyiciler</a:t>
            </a:r>
            <a:r>
              <a:rPr lang="tr-TR" dirty="0"/>
              <a:t> elektronik devrelerde beyin görevi görür, elektronik sistemleri kontrol etmemizi sağlarlar.</a:t>
            </a:r>
          </a:p>
          <a:p>
            <a:r>
              <a:rPr lang="tr-TR" dirty="0" err="1"/>
              <a:t>Mikrodenetleyiciler</a:t>
            </a:r>
            <a:r>
              <a:rPr lang="tr-TR" dirty="0"/>
              <a:t> elektronik sistemlerin beynidir. </a:t>
            </a:r>
            <a:r>
              <a:rPr lang="tr-TR" dirty="0" err="1"/>
              <a:t>Mikrodenetleyici</a:t>
            </a:r>
            <a:r>
              <a:rPr lang="tr-TR" dirty="0"/>
              <a:t>, girişine bağlı bir </a:t>
            </a:r>
            <a:r>
              <a:rPr lang="tr-TR" dirty="0" err="1"/>
              <a:t>sensörden</a:t>
            </a:r>
            <a:r>
              <a:rPr lang="tr-TR" dirty="0"/>
              <a:t> (LDR, sıcaklık </a:t>
            </a:r>
            <a:r>
              <a:rPr lang="tr-TR" dirty="0" err="1"/>
              <a:t>sensörü</a:t>
            </a:r>
            <a:r>
              <a:rPr lang="tr-TR" dirty="0"/>
              <a:t>, mikrofon vb.) gelen veriyi programlandığı şekilde işleyerek herhangi bir çıkış (LED, motor, </a:t>
            </a:r>
            <a:r>
              <a:rPr lang="tr-TR" dirty="0" err="1"/>
              <a:t>buzzer</a:t>
            </a:r>
            <a:r>
              <a:rPr lang="tr-TR" dirty="0"/>
              <a:t> vb.) birimini kontrol edebilir.</a:t>
            </a:r>
          </a:p>
        </p:txBody>
      </p:sp>
    </p:spTree>
    <p:extLst>
      <p:ext uri="{BB962C8B-B14F-4D97-AF65-F5344CB8AC3E}">
        <p14:creationId xmlns:p14="http://schemas.microsoft.com/office/powerpoint/2010/main" val="1627192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err="1"/>
              <a:t>Mikrodenetleyici</a:t>
            </a:r>
            <a:r>
              <a:rPr lang="tr-TR" dirty="0"/>
              <a:t> </a:t>
            </a:r>
            <a:r>
              <a:rPr lang="tr-TR" dirty="0" smtClean="0"/>
              <a:t>Çeşitleri</a:t>
            </a:r>
            <a:endParaRPr lang="tr-TR" dirty="0"/>
          </a:p>
        </p:txBody>
      </p:sp>
      <p:sp>
        <p:nvSpPr>
          <p:cNvPr id="3" name="İçerik Yer Tutucusu 2"/>
          <p:cNvSpPr>
            <a:spLocks noGrp="1"/>
          </p:cNvSpPr>
          <p:nvPr>
            <p:ph idx="1"/>
          </p:nvPr>
        </p:nvSpPr>
        <p:spPr>
          <a:xfrm>
            <a:off x="1117309" y="1701800"/>
            <a:ext cx="4617063" cy="4470400"/>
          </a:xfrm>
        </p:spPr>
        <p:txBody>
          <a:bodyPr rtlCol="0">
            <a:normAutofit fontScale="92500" lnSpcReduction="20000"/>
          </a:bodyPr>
          <a:lstStyle/>
          <a:p>
            <a:r>
              <a:rPr lang="tr-TR" dirty="0" err="1"/>
              <a:t>Mikrodenetleyicilerde</a:t>
            </a:r>
            <a:r>
              <a:rPr lang="tr-TR" dirty="0"/>
              <a:t> iki tür mimari bulunur.</a:t>
            </a:r>
          </a:p>
          <a:p>
            <a:pPr marL="0" indent="0">
              <a:buNone/>
            </a:pPr>
            <a:r>
              <a:rPr lang="tr-TR" b="1" dirty="0" err="1" smtClean="0"/>
              <a:t>Von</a:t>
            </a:r>
            <a:r>
              <a:rPr lang="tr-TR" b="1" dirty="0" smtClean="0"/>
              <a:t> </a:t>
            </a:r>
            <a:r>
              <a:rPr lang="tr-TR" b="1" dirty="0" err="1"/>
              <a:t>Neumann</a:t>
            </a:r>
            <a:r>
              <a:rPr lang="tr-TR" b="1" dirty="0"/>
              <a:t> Mimarisi </a:t>
            </a:r>
            <a:r>
              <a:rPr lang="tr-TR" dirty="0"/>
              <a:t>: veriler ve komutlar tek bir yol üzerinden işlemciye gönderilir. Önce komut, sonra veri işlenir. Geçmişte tercih edilmiş, günümüzde ise Harvard mimarisi kullanılmaktadır. </a:t>
            </a:r>
          </a:p>
          <a:p>
            <a:pPr marL="0" indent="0">
              <a:buNone/>
            </a:pPr>
            <a:r>
              <a:rPr lang="tr-TR" b="1" dirty="0" smtClean="0"/>
              <a:t>Harvard </a:t>
            </a:r>
            <a:r>
              <a:rPr lang="tr-TR" b="1" dirty="0"/>
              <a:t>Mimarisi </a:t>
            </a:r>
            <a:r>
              <a:rPr lang="tr-TR" dirty="0"/>
              <a:t>: veriler ve komutlar farklı yollardan işlemciye gönderilir. </a:t>
            </a:r>
            <a:r>
              <a:rPr lang="tr-TR" dirty="0" err="1"/>
              <a:t>Von</a:t>
            </a:r>
            <a:r>
              <a:rPr lang="tr-TR" dirty="0"/>
              <a:t> </a:t>
            </a:r>
            <a:r>
              <a:rPr lang="tr-TR" dirty="0" err="1"/>
              <a:t>Neumann</a:t>
            </a:r>
            <a:r>
              <a:rPr lang="tr-TR" dirty="0"/>
              <a:t> mimarisine göre daha hızlıdır. Günümüzde bu mimari tercih edilir.</a:t>
            </a:r>
          </a:p>
        </p:txBody>
      </p:sp>
      <p:pic>
        <p:nvPicPr>
          <p:cNvPr id="5" name="Resim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34372" y="2246547"/>
            <a:ext cx="5681864" cy="3723707"/>
          </a:xfrm>
          <a:prstGeom prst="rect">
            <a:avLst/>
          </a:prstGeom>
        </p:spPr>
      </p:pic>
    </p:spTree>
    <p:extLst>
      <p:ext uri="{BB962C8B-B14F-4D97-AF65-F5344CB8AC3E}">
        <p14:creationId xmlns:p14="http://schemas.microsoft.com/office/powerpoint/2010/main" val="397904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normAutofit/>
          </a:bodyPr>
          <a:lstStyle/>
          <a:p>
            <a:r>
              <a:rPr lang="tr-TR" dirty="0" err="1"/>
              <a:t>Mikrodenetleyiciler</a:t>
            </a:r>
            <a:r>
              <a:rPr lang="tr-TR" dirty="0"/>
              <a:t> Nerelerde Kullanılır</a:t>
            </a:r>
            <a:r>
              <a:rPr lang="tr-TR" dirty="0" smtClean="0"/>
              <a:t>?</a:t>
            </a:r>
            <a:endParaRPr lang="tr-TR" dirty="0"/>
          </a:p>
        </p:txBody>
      </p:sp>
      <p:sp>
        <p:nvSpPr>
          <p:cNvPr id="3" name="İçerik Yer Tutucusu 2"/>
          <p:cNvSpPr>
            <a:spLocks noGrp="1"/>
          </p:cNvSpPr>
          <p:nvPr>
            <p:ph idx="1"/>
          </p:nvPr>
        </p:nvSpPr>
        <p:spPr/>
        <p:txBody>
          <a:bodyPr rtlCol="0">
            <a:normAutofit/>
          </a:bodyPr>
          <a:lstStyle/>
          <a:p>
            <a:r>
              <a:rPr lang="tr-TR" dirty="0" err="1"/>
              <a:t>Mikrodenetleyiciler</a:t>
            </a:r>
            <a:r>
              <a:rPr lang="tr-TR" dirty="0"/>
              <a:t> elektronik sistemlerin program yolu ile kontrol edilmek istendiği sayısız yerde (otomobil, cep telefonu, çamaşır makinesi, otomasyon sistemleri vb.) </a:t>
            </a:r>
            <a:r>
              <a:rPr lang="tr-TR" dirty="0" smtClean="0"/>
              <a:t>kullanılırlar. </a:t>
            </a:r>
            <a:r>
              <a:rPr lang="tr-TR" dirty="0" err="1" smtClean="0"/>
              <a:t>Mikrodenetleyicilerin</a:t>
            </a:r>
            <a:r>
              <a:rPr lang="tr-TR" dirty="0" smtClean="0"/>
              <a:t> </a:t>
            </a:r>
            <a:r>
              <a:rPr lang="tr-TR" dirty="0"/>
              <a:t>kullanıldığı sistemlere genelde gömülü sistem (Embedded </a:t>
            </a:r>
            <a:r>
              <a:rPr lang="tr-TR" dirty="0" err="1"/>
              <a:t>system</a:t>
            </a:r>
            <a:r>
              <a:rPr lang="tr-TR" dirty="0"/>
              <a:t>) denir. </a:t>
            </a:r>
            <a:endParaRPr lang="tr-TR" dirty="0" smtClean="0"/>
          </a:p>
          <a:p>
            <a:endParaRPr lang="tr-TR" dirty="0"/>
          </a:p>
        </p:txBody>
      </p:sp>
    </p:spTree>
    <p:extLst>
      <p:ext uri="{BB962C8B-B14F-4D97-AF65-F5344CB8AC3E}">
        <p14:creationId xmlns:p14="http://schemas.microsoft.com/office/powerpoint/2010/main" val="977229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normAutofit/>
          </a:bodyPr>
          <a:lstStyle/>
          <a:p>
            <a:r>
              <a:rPr lang="tr-TR" dirty="0" err="1"/>
              <a:t>Mikrodenetleyiciler</a:t>
            </a:r>
            <a:r>
              <a:rPr lang="tr-TR" dirty="0"/>
              <a:t> Nerelerde Kullanılır</a:t>
            </a:r>
            <a:r>
              <a:rPr lang="tr-TR" dirty="0" smtClean="0"/>
              <a:t>?</a:t>
            </a:r>
            <a:endParaRPr lang="tr-TR" dirty="0"/>
          </a:p>
        </p:txBody>
      </p:sp>
      <p:sp>
        <p:nvSpPr>
          <p:cNvPr id="3" name="İçerik Yer Tutucusu 2"/>
          <p:cNvSpPr>
            <a:spLocks noGrp="1"/>
          </p:cNvSpPr>
          <p:nvPr>
            <p:ph idx="1"/>
          </p:nvPr>
        </p:nvSpPr>
        <p:spPr/>
        <p:txBody>
          <a:bodyPr rtlCol="0">
            <a:normAutofit/>
          </a:bodyPr>
          <a:lstStyle/>
          <a:p>
            <a:r>
              <a:rPr lang="tr-TR" dirty="0"/>
              <a:t>En çok bilinen </a:t>
            </a:r>
            <a:r>
              <a:rPr lang="tr-TR" dirty="0" err="1"/>
              <a:t>mikrodenetleyici</a:t>
            </a:r>
            <a:r>
              <a:rPr lang="tr-TR" dirty="0"/>
              <a:t> </a:t>
            </a:r>
            <a:r>
              <a:rPr lang="tr-TR" dirty="0" err="1"/>
              <a:t>MikroChip</a:t>
            </a:r>
            <a:r>
              <a:rPr lang="tr-TR" dirty="0"/>
              <a:t> firmasının ürünü olan PIC ailesidir. </a:t>
            </a:r>
            <a:r>
              <a:rPr lang="tr-TR" dirty="0" err="1"/>
              <a:t>PIC’ler</a:t>
            </a:r>
            <a:r>
              <a:rPr lang="tr-TR" dirty="0"/>
              <a:t> özel programlama kartları ile programlanırlar. Programlama kartı bilgisayara bağlanır. Program bilgisayar tarafından makine diline çevrildikten sonra programlama kartı aracılığı ile </a:t>
            </a:r>
            <a:r>
              <a:rPr lang="tr-TR" dirty="0" err="1"/>
              <a:t>PIC’e</a:t>
            </a:r>
            <a:r>
              <a:rPr lang="tr-TR" dirty="0"/>
              <a:t> aktarılır. Bu şekilde PIC programlanmış olur.</a:t>
            </a:r>
          </a:p>
          <a:p>
            <a:endParaRPr lang="tr-TR" dirty="0"/>
          </a:p>
        </p:txBody>
      </p:sp>
      <p:pic>
        <p:nvPicPr>
          <p:cNvPr id="4" name="Resi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18348" y="3574402"/>
            <a:ext cx="5132040" cy="3075934"/>
          </a:xfrm>
          <a:prstGeom prst="rect">
            <a:avLst/>
          </a:prstGeom>
        </p:spPr>
      </p:pic>
    </p:spTree>
    <p:extLst>
      <p:ext uri="{BB962C8B-B14F-4D97-AF65-F5344CB8AC3E}">
        <p14:creationId xmlns:p14="http://schemas.microsoft.com/office/powerpoint/2010/main" val="3261634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normAutofit/>
          </a:bodyPr>
          <a:lstStyle/>
          <a:p>
            <a:r>
              <a:rPr lang="tr-TR" dirty="0"/>
              <a:t>Gömülü sistemler (</a:t>
            </a:r>
            <a:r>
              <a:rPr lang="tr-TR" dirty="0" err="1"/>
              <a:t>embedded</a:t>
            </a:r>
            <a:r>
              <a:rPr lang="tr-TR" dirty="0"/>
              <a:t> </a:t>
            </a:r>
            <a:r>
              <a:rPr lang="tr-TR" dirty="0" err="1"/>
              <a:t>system</a:t>
            </a:r>
            <a:r>
              <a:rPr lang="tr-TR" dirty="0" smtClean="0"/>
              <a:t>)</a:t>
            </a:r>
            <a:endParaRPr lang="tr-TR" dirty="0"/>
          </a:p>
        </p:txBody>
      </p:sp>
      <p:sp>
        <p:nvSpPr>
          <p:cNvPr id="3" name="İçerik Yer Tutucusu 2"/>
          <p:cNvSpPr>
            <a:spLocks noGrp="1"/>
          </p:cNvSpPr>
          <p:nvPr>
            <p:ph idx="1"/>
          </p:nvPr>
        </p:nvSpPr>
        <p:spPr/>
        <p:txBody>
          <a:bodyPr rtlCol="0">
            <a:normAutofit/>
          </a:bodyPr>
          <a:lstStyle/>
          <a:p>
            <a:r>
              <a:rPr lang="tr-TR" dirty="0"/>
              <a:t>Kendisi için önceden tanımlanmış görevi yerine getiren sistemlerdir. </a:t>
            </a:r>
            <a:endParaRPr lang="tr-TR" dirty="0" smtClean="0"/>
          </a:p>
          <a:p>
            <a:r>
              <a:rPr lang="tr-TR" dirty="0" smtClean="0"/>
              <a:t>Merkezinde </a:t>
            </a:r>
            <a:r>
              <a:rPr lang="tr-TR" dirty="0"/>
              <a:t>bir </a:t>
            </a:r>
            <a:r>
              <a:rPr lang="tr-TR" dirty="0" err="1"/>
              <a:t>mikrodenetleyici</a:t>
            </a:r>
            <a:r>
              <a:rPr lang="tr-TR" dirty="0"/>
              <a:t> bulunur. </a:t>
            </a:r>
            <a:endParaRPr lang="tr-TR" dirty="0" smtClean="0"/>
          </a:p>
          <a:p>
            <a:r>
              <a:rPr lang="tr-TR" dirty="0" err="1" smtClean="0"/>
              <a:t>Mikrodenetleyici</a:t>
            </a:r>
            <a:r>
              <a:rPr lang="tr-TR" dirty="0"/>
              <a:t>, üzerine yazılan programa göre çevre birimlerini kontrol eder. </a:t>
            </a:r>
            <a:endParaRPr lang="tr-TR" dirty="0" smtClean="0"/>
          </a:p>
          <a:p>
            <a:r>
              <a:rPr lang="tr-TR" dirty="0" smtClean="0"/>
              <a:t>Gömülü </a:t>
            </a:r>
            <a:r>
              <a:rPr lang="tr-TR" dirty="0"/>
              <a:t>sistemler, herhangi bir elektronik sisteme akıllılık özelliği kazandırırlar. Bu sistemlerin bilgisayarlardan en büyük farkı tek bir görevi yerine getirmesi ve kullanıcıyla dolaylı olarak etkileşimde bulunmasıdır. Örneğin tarayıcı, tek bir işlevsel fonksiyona sahiptir. Bir belgeyi tarayıcı sayesinde elektronik ortama taşırsınız. </a:t>
            </a:r>
          </a:p>
        </p:txBody>
      </p:sp>
    </p:spTree>
    <p:extLst>
      <p:ext uri="{BB962C8B-B14F-4D97-AF65-F5344CB8AC3E}">
        <p14:creationId xmlns:p14="http://schemas.microsoft.com/office/powerpoint/2010/main" val="1603891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normAutofit/>
          </a:bodyPr>
          <a:lstStyle/>
          <a:p>
            <a:r>
              <a:rPr lang="tr-TR" dirty="0"/>
              <a:t>Gömülü sistemler (</a:t>
            </a:r>
            <a:r>
              <a:rPr lang="tr-TR" dirty="0" err="1"/>
              <a:t>embedded</a:t>
            </a:r>
            <a:r>
              <a:rPr lang="tr-TR" dirty="0"/>
              <a:t> </a:t>
            </a:r>
            <a:r>
              <a:rPr lang="tr-TR" dirty="0" err="1"/>
              <a:t>system</a:t>
            </a:r>
            <a:r>
              <a:rPr lang="tr-TR" dirty="0" smtClean="0"/>
              <a:t>)</a:t>
            </a:r>
            <a:endParaRPr lang="tr-TR" dirty="0"/>
          </a:p>
        </p:txBody>
      </p:sp>
      <p:sp>
        <p:nvSpPr>
          <p:cNvPr id="3" name="İçerik Yer Tutucusu 2"/>
          <p:cNvSpPr>
            <a:spLocks noGrp="1"/>
          </p:cNvSpPr>
          <p:nvPr>
            <p:ph idx="1"/>
          </p:nvPr>
        </p:nvSpPr>
        <p:spPr/>
        <p:txBody>
          <a:bodyPr rtlCol="0">
            <a:normAutofit fontScale="85000" lnSpcReduction="10000"/>
          </a:bodyPr>
          <a:lstStyle/>
          <a:p>
            <a:r>
              <a:rPr lang="tr-TR" dirty="0"/>
              <a:t>Bilgisayar tabanlı sistemler (Gömülü sistemler) karmaşıklığı kullanıcıdan gizlenen sistemlerdir.</a:t>
            </a:r>
          </a:p>
          <a:p>
            <a:r>
              <a:rPr lang="tr-TR" dirty="0" smtClean="0"/>
              <a:t>Ara yüzleri </a:t>
            </a:r>
            <a:r>
              <a:rPr lang="tr-TR" dirty="0"/>
              <a:t>basittir. </a:t>
            </a:r>
            <a:r>
              <a:rPr lang="tr-TR" dirty="0" smtClean="0"/>
              <a:t>Gömülen </a:t>
            </a:r>
            <a:r>
              <a:rPr lang="tr-TR" dirty="0"/>
              <a:t>nesnenin kullanılabilirliğini karmaşıklaştırmaz.</a:t>
            </a:r>
          </a:p>
          <a:p>
            <a:r>
              <a:rPr lang="tr-TR" dirty="0" err="1"/>
              <a:t>IoT</a:t>
            </a:r>
            <a:r>
              <a:rPr lang="tr-TR" dirty="0"/>
              <a:t> cihazları da gömülü sistem olarak tanımlanabilir. Ancak aralarındaki fark </a:t>
            </a:r>
            <a:r>
              <a:rPr lang="tr-TR" dirty="0" err="1"/>
              <a:t>IoT</a:t>
            </a:r>
            <a:r>
              <a:rPr lang="tr-TR" dirty="0"/>
              <a:t> cihazları internet bağlı cihazlardır. Gömülü sistemler internete bağlı olmayabilir.</a:t>
            </a:r>
          </a:p>
          <a:p>
            <a:r>
              <a:rPr lang="tr-TR" dirty="0"/>
              <a:t>Basit </a:t>
            </a:r>
            <a:r>
              <a:rPr lang="tr-TR" dirty="0" smtClean="0"/>
              <a:t>ara yüzlerle </a:t>
            </a:r>
            <a:r>
              <a:rPr lang="tr-TR" dirty="0"/>
              <a:t>kullanıcıyla etkileşime girerler. (</a:t>
            </a:r>
            <a:r>
              <a:rPr lang="tr-TR" dirty="0" err="1"/>
              <a:t>camera</a:t>
            </a:r>
            <a:r>
              <a:rPr lang="tr-TR" dirty="0"/>
              <a:t>, </a:t>
            </a:r>
            <a:r>
              <a:rPr lang="tr-TR" dirty="0" err="1"/>
              <a:t>tv</a:t>
            </a:r>
            <a:r>
              <a:rPr lang="tr-TR" dirty="0"/>
              <a:t>, cep telefonu vb.)</a:t>
            </a:r>
          </a:p>
          <a:p>
            <a:r>
              <a:rPr lang="tr-TR" dirty="0"/>
              <a:t>Gömülü sistemler başka cihazlar ile de etkileşime girebilirler. (Bellek kartı, ABS, ESP vb.)</a:t>
            </a:r>
          </a:p>
          <a:p>
            <a:r>
              <a:rPr lang="tr-TR" dirty="0"/>
              <a:t>Gömülü sistemler verimliliği esas alır (Düşük güçle çalışma, ucuz olması, fiziksel şartlara dayanıklılık vb</a:t>
            </a:r>
            <a:r>
              <a:rPr lang="tr-TR" dirty="0" smtClean="0"/>
              <a:t>.)</a:t>
            </a:r>
            <a:endParaRPr lang="tr-TR" dirty="0"/>
          </a:p>
        </p:txBody>
      </p:sp>
    </p:spTree>
    <p:extLst>
      <p:ext uri="{BB962C8B-B14F-4D97-AF65-F5344CB8AC3E}">
        <p14:creationId xmlns:p14="http://schemas.microsoft.com/office/powerpoint/2010/main" val="2976711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normAutofit/>
          </a:bodyPr>
          <a:lstStyle/>
          <a:p>
            <a:r>
              <a:rPr lang="tr-TR" dirty="0"/>
              <a:t>Gömülü sistemler (</a:t>
            </a:r>
            <a:r>
              <a:rPr lang="tr-TR" dirty="0" err="1"/>
              <a:t>embedded</a:t>
            </a:r>
            <a:r>
              <a:rPr lang="tr-TR" dirty="0"/>
              <a:t> </a:t>
            </a:r>
            <a:r>
              <a:rPr lang="tr-TR" dirty="0" err="1"/>
              <a:t>system</a:t>
            </a:r>
            <a:r>
              <a:rPr lang="tr-TR" dirty="0" smtClean="0"/>
              <a:t>)</a:t>
            </a:r>
            <a:endParaRPr lang="tr-TR" dirty="0"/>
          </a:p>
        </p:txBody>
      </p:sp>
      <p:sp>
        <p:nvSpPr>
          <p:cNvPr id="3" name="İçerik Yer Tutucusu 2"/>
          <p:cNvSpPr>
            <a:spLocks noGrp="1"/>
          </p:cNvSpPr>
          <p:nvPr>
            <p:ph idx="1"/>
          </p:nvPr>
        </p:nvSpPr>
        <p:spPr>
          <a:xfrm>
            <a:off x="621804" y="3933056"/>
            <a:ext cx="10157354" cy="2447280"/>
          </a:xfrm>
        </p:spPr>
        <p:txBody>
          <a:bodyPr rtlCol="0">
            <a:normAutofit fontScale="85000" lnSpcReduction="20000"/>
          </a:bodyPr>
          <a:lstStyle/>
          <a:p>
            <a:r>
              <a:rPr lang="tr-TR" dirty="0" smtClean="0"/>
              <a:t>Gömülü sistemlerin merkezinde </a:t>
            </a:r>
            <a:r>
              <a:rPr lang="tr-TR" dirty="0" err="1" smtClean="0"/>
              <a:t>mikrodenetleyici</a:t>
            </a:r>
            <a:r>
              <a:rPr lang="tr-TR" dirty="0" smtClean="0"/>
              <a:t> bulunur. </a:t>
            </a:r>
          </a:p>
          <a:p>
            <a:r>
              <a:rPr lang="tr-TR" dirty="0" err="1" smtClean="0"/>
              <a:t>Sensörler</a:t>
            </a:r>
            <a:r>
              <a:rPr lang="tr-TR" dirty="0" smtClean="0"/>
              <a:t> yardımı ile fiziksel değişiklikler elektrik sinyallerine çevrilir. Eğer sinyal analog ise ADC ile dijital sinyale çevrilir. </a:t>
            </a:r>
          </a:p>
          <a:p>
            <a:r>
              <a:rPr lang="tr-TR" dirty="0" smtClean="0"/>
              <a:t>IP ve FPGA gömülü sistemin üretilme amacına yönelik hazırlanmış devrelerdir (ses filtreleme, video sıkıştırma vb.) </a:t>
            </a:r>
          </a:p>
          <a:p>
            <a:r>
              <a:rPr lang="tr-TR" dirty="0" err="1" smtClean="0"/>
              <a:t>Mikrodenetleyici</a:t>
            </a:r>
            <a:r>
              <a:rPr lang="tr-TR" dirty="0" smtClean="0"/>
              <a:t> sensör, IP ve FPGA birimlerinden aldığı bilgiyi üzerine yazılı programa göre işler ve </a:t>
            </a:r>
            <a:r>
              <a:rPr lang="tr-TR" dirty="0" err="1" smtClean="0"/>
              <a:t>aktuatör</a:t>
            </a:r>
            <a:r>
              <a:rPr lang="tr-TR" dirty="0"/>
              <a:t> </a:t>
            </a:r>
            <a:r>
              <a:rPr lang="tr-TR" dirty="0" smtClean="0"/>
              <a:t>(çıkış birimi)’ne aktarır.</a:t>
            </a:r>
            <a:endParaRPr lang="tr-TR" dirty="0"/>
          </a:p>
        </p:txBody>
      </p:sp>
      <p:pic>
        <p:nvPicPr>
          <p:cNvPr id="4" name="Resim 3"/>
          <p:cNvPicPr/>
          <p:nvPr/>
        </p:nvPicPr>
        <p:blipFill>
          <a:blip r:embed="rId3"/>
          <a:stretch>
            <a:fillRect/>
          </a:stretch>
        </p:blipFill>
        <p:spPr>
          <a:xfrm>
            <a:off x="5086300" y="908720"/>
            <a:ext cx="6636767" cy="2869853"/>
          </a:xfrm>
          <a:prstGeom prst="rect">
            <a:avLst/>
          </a:prstGeom>
        </p:spPr>
      </p:pic>
    </p:spTree>
    <p:extLst>
      <p:ext uri="{BB962C8B-B14F-4D97-AF65-F5344CB8AC3E}">
        <p14:creationId xmlns:p14="http://schemas.microsoft.com/office/powerpoint/2010/main" val="2663724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normAutofit/>
          </a:bodyPr>
          <a:lstStyle/>
          <a:p>
            <a:r>
              <a:rPr lang="tr-TR" dirty="0" smtClean="0"/>
              <a:t>Fiziksel programlama kartları</a:t>
            </a:r>
            <a:endParaRPr lang="tr-TR" dirty="0"/>
          </a:p>
        </p:txBody>
      </p:sp>
      <p:sp>
        <p:nvSpPr>
          <p:cNvPr id="3" name="İçerik Yer Tutucusu 2"/>
          <p:cNvSpPr>
            <a:spLocks noGrp="1"/>
          </p:cNvSpPr>
          <p:nvPr>
            <p:ph idx="1"/>
          </p:nvPr>
        </p:nvSpPr>
        <p:spPr>
          <a:xfrm>
            <a:off x="1115139" y="1772816"/>
            <a:ext cx="10157354" cy="2447280"/>
          </a:xfrm>
        </p:spPr>
        <p:txBody>
          <a:bodyPr rtlCol="0">
            <a:normAutofit lnSpcReduction="10000"/>
          </a:bodyPr>
          <a:lstStyle/>
          <a:p>
            <a:r>
              <a:rPr lang="tr-TR" dirty="0" smtClean="0"/>
              <a:t>Gömülü sistemler ve nesnelerin interneti uygulamalarının geliştirilmesinde </a:t>
            </a:r>
            <a:r>
              <a:rPr lang="tr-TR" b="1" dirty="0" smtClean="0"/>
              <a:t>fiziksel programlama kartları </a:t>
            </a:r>
            <a:r>
              <a:rPr lang="tr-TR" dirty="0" smtClean="0"/>
              <a:t>(Geliştirme kartı) kullanılır.</a:t>
            </a:r>
          </a:p>
          <a:p>
            <a:r>
              <a:rPr lang="tr-TR" dirty="0" smtClean="0"/>
              <a:t>Fiziksel programlama kartları üzerine yazılan program ile giriş çıkış </a:t>
            </a:r>
            <a:r>
              <a:rPr lang="tr-TR" dirty="0" err="1" smtClean="0"/>
              <a:t>pinlerinin</a:t>
            </a:r>
            <a:r>
              <a:rPr lang="tr-TR" dirty="0" smtClean="0"/>
              <a:t> kontrol edilebildiği ve uygulama geliştirmek amacıyla kullanılan elektronik kartlardır.</a:t>
            </a:r>
            <a:endParaRPr lang="tr-TR" dirty="0"/>
          </a:p>
        </p:txBody>
      </p:sp>
    </p:spTree>
    <p:extLst>
      <p:ext uri="{BB962C8B-B14F-4D97-AF65-F5344CB8AC3E}">
        <p14:creationId xmlns:p14="http://schemas.microsoft.com/office/powerpoint/2010/main" val="2718219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a:t>Fiziksel programlama kartları</a:t>
            </a:r>
          </a:p>
        </p:txBody>
      </p:sp>
      <p:sp>
        <p:nvSpPr>
          <p:cNvPr id="3" name="İçerik Yer Tutucusu 2"/>
          <p:cNvSpPr>
            <a:spLocks noGrp="1"/>
          </p:cNvSpPr>
          <p:nvPr>
            <p:ph idx="1"/>
          </p:nvPr>
        </p:nvSpPr>
        <p:spPr/>
        <p:txBody>
          <a:bodyPr rtlCol="0"/>
          <a:lstStyle/>
          <a:p>
            <a:pPr>
              <a:lnSpc>
                <a:spcPct val="100000"/>
              </a:lnSpc>
            </a:pPr>
            <a:r>
              <a:rPr lang="tr-TR" dirty="0"/>
              <a:t>Uygulamaların türüne göre kullanılabilecek bir çok farklı fiziksel programlama kartı mevcuttur. </a:t>
            </a:r>
            <a:endParaRPr lang="tr-TR" dirty="0" smtClean="0"/>
          </a:p>
          <a:p>
            <a:pPr>
              <a:lnSpc>
                <a:spcPct val="100000"/>
              </a:lnSpc>
            </a:pPr>
            <a:r>
              <a:rPr lang="tr-TR" dirty="0" smtClean="0"/>
              <a:t>Örnek </a:t>
            </a:r>
            <a:r>
              <a:rPr lang="tr-TR" dirty="0"/>
              <a:t>olarak yüksek işlem gücü gerektiren uygulamalarda </a:t>
            </a:r>
            <a:r>
              <a:rPr lang="tr-TR" dirty="0" err="1"/>
              <a:t>raspberry</a:t>
            </a:r>
            <a:r>
              <a:rPr lang="tr-TR" dirty="0"/>
              <a:t> pi, kablosuz uygulamalarda ESP8266, bulut platformu üzerinden programlama gerektiren uygulamalarda </a:t>
            </a:r>
            <a:r>
              <a:rPr lang="tr-TR" dirty="0" err="1"/>
              <a:t>Photon</a:t>
            </a:r>
            <a:r>
              <a:rPr lang="tr-TR" dirty="0"/>
              <a:t>, uygun maliyetli hobi uygulamalarında </a:t>
            </a:r>
            <a:r>
              <a:rPr lang="tr-TR" dirty="0" err="1"/>
              <a:t>arduino</a:t>
            </a:r>
            <a:r>
              <a:rPr lang="tr-TR" dirty="0"/>
              <a:t> ve daha bir çok fiziksel programlama kartı mevcuttur.</a:t>
            </a:r>
          </a:p>
        </p:txBody>
      </p:sp>
      <p:pic>
        <p:nvPicPr>
          <p:cNvPr id="4" name="Resim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98668" y="4293096"/>
            <a:ext cx="2476872" cy="2476872"/>
          </a:xfrm>
          <a:prstGeom prst="rect">
            <a:avLst/>
          </a:prstGeom>
        </p:spPr>
      </p:pic>
    </p:spTree>
    <p:extLst>
      <p:ext uri="{BB962C8B-B14F-4D97-AF65-F5344CB8AC3E}">
        <p14:creationId xmlns:p14="http://schemas.microsoft.com/office/powerpoint/2010/main" val="3111672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a:t>Yüksek işlem kapasiteli fiziksel programlama kartları</a:t>
            </a:r>
          </a:p>
        </p:txBody>
      </p:sp>
      <p:sp>
        <p:nvSpPr>
          <p:cNvPr id="3" name="İçerik Yer Tutucusu 2"/>
          <p:cNvSpPr>
            <a:spLocks noGrp="1"/>
          </p:cNvSpPr>
          <p:nvPr>
            <p:ph idx="1"/>
          </p:nvPr>
        </p:nvSpPr>
        <p:spPr/>
        <p:txBody>
          <a:bodyPr rtlCol="0"/>
          <a:lstStyle/>
          <a:p>
            <a:r>
              <a:rPr lang="tr-TR" dirty="0"/>
              <a:t>Yüksek işlem kapasiteli kartlar masaüstü ve dizüstü bilgisayarların yaptığı işlemlerin çoğunu gerçekleştirebilen mini </a:t>
            </a:r>
            <a:r>
              <a:rPr lang="tr-TR" dirty="0" smtClean="0"/>
              <a:t>bilgisayarlardır</a:t>
            </a:r>
            <a:r>
              <a:rPr lang="tr-TR" dirty="0"/>
              <a:t>. </a:t>
            </a:r>
            <a:endParaRPr lang="tr-TR" dirty="0" smtClean="0"/>
          </a:p>
          <a:p>
            <a:r>
              <a:rPr lang="tr-TR" dirty="0" smtClean="0"/>
              <a:t>Kendi </a:t>
            </a:r>
            <a:r>
              <a:rPr lang="tr-TR" dirty="0"/>
              <a:t>işletim sistemlerine sahiptir. İşletim sistemi genelde </a:t>
            </a:r>
            <a:r>
              <a:rPr lang="tr-TR" dirty="0" err="1"/>
              <a:t>sd</a:t>
            </a:r>
            <a:r>
              <a:rPr lang="tr-TR" dirty="0"/>
              <a:t> </a:t>
            </a:r>
            <a:r>
              <a:rPr lang="tr-TR" dirty="0" err="1"/>
              <a:t>card</a:t>
            </a:r>
            <a:r>
              <a:rPr lang="tr-TR" dirty="0"/>
              <a:t> üzerinden çalıştırılır. </a:t>
            </a:r>
            <a:endParaRPr lang="tr-TR" dirty="0" smtClean="0"/>
          </a:p>
          <a:p>
            <a:r>
              <a:rPr lang="tr-TR" dirty="0" smtClean="0"/>
              <a:t>Bir </a:t>
            </a:r>
            <a:r>
              <a:rPr lang="tr-TR" dirty="0"/>
              <a:t>çok modelinde kablolu ve kablosuz internet bağlantısı, </a:t>
            </a:r>
            <a:r>
              <a:rPr lang="tr-TR" dirty="0" err="1"/>
              <a:t>bluetooth</a:t>
            </a:r>
            <a:r>
              <a:rPr lang="tr-TR" dirty="0"/>
              <a:t>, </a:t>
            </a:r>
            <a:r>
              <a:rPr lang="tr-TR" dirty="0" err="1"/>
              <a:t>usb</a:t>
            </a:r>
            <a:r>
              <a:rPr lang="tr-TR" dirty="0"/>
              <a:t> girişi, ses ve HDMI portları bulunur. Güncel modeller 64 bit 1,4GHz işlemci kapasiteleri ve 4 </a:t>
            </a:r>
            <a:r>
              <a:rPr lang="tr-TR" dirty="0" err="1"/>
              <a:t>Gb</a:t>
            </a:r>
            <a:r>
              <a:rPr lang="tr-TR" dirty="0"/>
              <a:t> RAM ve 64 </a:t>
            </a:r>
            <a:r>
              <a:rPr lang="tr-TR" dirty="0" err="1"/>
              <a:t>Gb</a:t>
            </a:r>
            <a:r>
              <a:rPr lang="tr-TR" dirty="0"/>
              <a:t> </a:t>
            </a:r>
            <a:r>
              <a:rPr lang="tr-TR" dirty="0" err="1"/>
              <a:t>harddisk</a:t>
            </a:r>
            <a:r>
              <a:rPr lang="tr-TR" dirty="0"/>
              <a:t> bellek kapasitesine kadar çıkabilen modelleri mevcuttur. </a:t>
            </a:r>
          </a:p>
        </p:txBody>
      </p:sp>
    </p:spTree>
    <p:extLst>
      <p:ext uri="{BB962C8B-B14F-4D97-AF65-F5344CB8AC3E}">
        <p14:creationId xmlns:p14="http://schemas.microsoft.com/office/powerpoint/2010/main" val="1097249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dirty="0" smtClean="0"/>
              <a:t>Fiziksel programlama platformu (FPP)</a:t>
            </a:r>
            <a:endParaRPr lang="tr-TR" dirty="0"/>
          </a:p>
        </p:txBody>
      </p:sp>
      <p:sp>
        <p:nvSpPr>
          <p:cNvPr id="3" name="İçerik Yer Tutucusu 2"/>
          <p:cNvSpPr>
            <a:spLocks noGrp="1"/>
          </p:cNvSpPr>
          <p:nvPr>
            <p:ph idx="1"/>
          </p:nvPr>
        </p:nvSpPr>
        <p:spPr>
          <a:xfrm>
            <a:off x="1117309" y="1701800"/>
            <a:ext cx="9657623" cy="2375272"/>
          </a:xfrm>
        </p:spPr>
        <p:txBody>
          <a:bodyPr rtlCol="0">
            <a:normAutofit fontScale="92500"/>
          </a:bodyPr>
          <a:lstStyle/>
          <a:p>
            <a:pPr>
              <a:lnSpc>
                <a:spcPct val="100000"/>
              </a:lnSpc>
            </a:pPr>
            <a:r>
              <a:rPr lang="tr-TR" dirty="0"/>
              <a:t>Fiziksel Programlama yazılım ve donanım kullanarak analog dış dünyayla veri alışverişi yapan fiziksel sistemler tasarlama işine verilen isimdir. </a:t>
            </a:r>
            <a:r>
              <a:rPr lang="tr-TR" dirty="0" smtClean="0"/>
              <a:t>Donanım </a:t>
            </a:r>
            <a:r>
              <a:rPr lang="tr-TR" dirty="0"/>
              <a:t>ve yazılım geliştirme ortamının bir arada ifade edildiği ortama fiziksel programlama platformu (FPP) adı verilir. </a:t>
            </a:r>
            <a:endParaRPr lang="tr-TR" dirty="0" smtClean="0"/>
          </a:p>
          <a:p>
            <a:pPr>
              <a:lnSpc>
                <a:spcPct val="100000"/>
              </a:lnSpc>
            </a:pPr>
            <a:r>
              <a:rPr lang="tr-TR" dirty="0" smtClean="0"/>
              <a:t>Bir </a:t>
            </a:r>
            <a:r>
              <a:rPr lang="tr-TR" dirty="0"/>
              <a:t>FPP Fiziksel programlama kartı ve programlama </a:t>
            </a:r>
            <a:r>
              <a:rPr lang="tr-TR" dirty="0" smtClean="0"/>
              <a:t>ara yüzünden </a:t>
            </a:r>
            <a:r>
              <a:rPr lang="tr-TR" dirty="0"/>
              <a:t>oluşmaktadır</a:t>
            </a:r>
            <a:r>
              <a:rPr lang="tr-TR" dirty="0" smtClean="0"/>
              <a:t>.</a:t>
            </a:r>
          </a:p>
        </p:txBody>
      </p:sp>
      <p:pic>
        <p:nvPicPr>
          <p:cNvPr id="4" name="Resim 3" descr="programming a microcontroller ile ilgili görsel sonucu"/>
          <p:cNvPicPr/>
          <p:nvPr/>
        </p:nvPicPr>
        <p:blipFill rotWithShape="1">
          <a:blip r:embed="rId3" cstate="print">
            <a:extLst>
              <a:ext uri="{28A0092B-C50C-407E-A947-70E740481C1C}">
                <a14:useLocalDpi xmlns:a14="http://schemas.microsoft.com/office/drawing/2010/main" val="0"/>
              </a:ext>
            </a:extLst>
          </a:blip>
          <a:srcRect t="18618"/>
          <a:stretch/>
        </p:blipFill>
        <p:spPr bwMode="auto">
          <a:xfrm>
            <a:off x="6094412" y="3717033"/>
            <a:ext cx="5365095" cy="2683768"/>
          </a:xfrm>
          <a:prstGeom prst="rect">
            <a:avLst/>
          </a:prstGeom>
          <a:noFill/>
          <a:ln>
            <a:noFill/>
          </a:ln>
          <a:extLst>
            <a:ext uri="{53640926-AAD7-44D8-BBD7-CCE9431645EC}">
              <a14:shadowObscured xmlns:a14="http://schemas.microsoft.com/office/drawing/2010/main"/>
            </a:ext>
          </a:extLst>
        </p:spPr>
      </p:pic>
      <p:sp>
        <p:nvSpPr>
          <p:cNvPr id="5" name="Dikdörtgen 4"/>
          <p:cNvSpPr/>
          <p:nvPr/>
        </p:nvSpPr>
        <p:spPr>
          <a:xfrm>
            <a:off x="1117309" y="4574629"/>
            <a:ext cx="5481159" cy="1938992"/>
          </a:xfrm>
          <a:prstGeom prst="rect">
            <a:avLst/>
          </a:prstGeom>
        </p:spPr>
        <p:txBody>
          <a:bodyPr wrap="square">
            <a:spAutoFit/>
          </a:bodyPr>
          <a:lstStyle/>
          <a:p>
            <a:r>
              <a:rPr lang="tr-TR" dirty="0"/>
              <a:t>Fiziksel programlama kartı kavramına girmeden önce mikroişlemci ve </a:t>
            </a:r>
            <a:r>
              <a:rPr lang="tr-TR" dirty="0" err="1"/>
              <a:t>mikrodenetleyici</a:t>
            </a:r>
            <a:r>
              <a:rPr lang="tr-TR" dirty="0"/>
              <a:t> kavramlarını incelemek faydalı olacaktır.</a:t>
            </a:r>
          </a:p>
        </p:txBody>
      </p:sp>
    </p:spTree>
    <p:extLst>
      <p:ext uri="{BB962C8B-B14F-4D97-AF65-F5344CB8AC3E}">
        <p14:creationId xmlns:p14="http://schemas.microsoft.com/office/powerpoint/2010/main" val="2995321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a:t>Yüksek işlem kapasiteli fiziksel programlama kartları</a:t>
            </a:r>
          </a:p>
        </p:txBody>
      </p:sp>
      <p:sp>
        <p:nvSpPr>
          <p:cNvPr id="3" name="İçerik Yer Tutucusu 2"/>
          <p:cNvSpPr>
            <a:spLocks noGrp="1"/>
          </p:cNvSpPr>
          <p:nvPr>
            <p:ph idx="1"/>
          </p:nvPr>
        </p:nvSpPr>
        <p:spPr>
          <a:xfrm>
            <a:off x="7067706" y="4308202"/>
            <a:ext cx="5121119" cy="2447280"/>
          </a:xfrm>
        </p:spPr>
        <p:txBody>
          <a:bodyPr rtlCol="0">
            <a:normAutofit fontScale="92500" lnSpcReduction="20000"/>
          </a:bodyPr>
          <a:lstStyle/>
          <a:p>
            <a:pPr marL="0" indent="0">
              <a:buNone/>
            </a:pPr>
            <a:r>
              <a:rPr lang="tr-TR" dirty="0" smtClean="0"/>
              <a:t>64-bit </a:t>
            </a:r>
            <a:r>
              <a:rPr lang="tr-TR" dirty="0"/>
              <a:t>1.4GHz işlemci</a:t>
            </a:r>
          </a:p>
          <a:p>
            <a:pPr marL="0" indent="0">
              <a:buNone/>
            </a:pPr>
            <a:r>
              <a:rPr lang="tr-TR" dirty="0" smtClean="0"/>
              <a:t>1 GB </a:t>
            </a:r>
            <a:r>
              <a:rPr lang="tr-TR" dirty="0"/>
              <a:t>LPDDR2 </a:t>
            </a:r>
            <a:r>
              <a:rPr lang="tr-TR" dirty="0" smtClean="0"/>
              <a:t>SDRAM </a:t>
            </a:r>
          </a:p>
          <a:p>
            <a:pPr marL="0" indent="0">
              <a:buNone/>
            </a:pPr>
            <a:r>
              <a:rPr lang="tr-TR" dirty="0" smtClean="0"/>
              <a:t>2.4GHz </a:t>
            </a:r>
            <a:r>
              <a:rPr lang="tr-TR" dirty="0"/>
              <a:t>ve 5GHz IEEE kablosuz LAN, </a:t>
            </a:r>
          </a:p>
          <a:p>
            <a:pPr marL="0" indent="0">
              <a:buNone/>
            </a:pPr>
            <a:r>
              <a:rPr lang="tr-TR" dirty="0"/>
              <a:t>Bluetooth 4.2, BLE</a:t>
            </a:r>
          </a:p>
          <a:p>
            <a:pPr marL="0" indent="0">
              <a:buNone/>
            </a:pPr>
            <a:r>
              <a:rPr lang="tr-TR" dirty="0"/>
              <a:t>Genişletilmiş 40 </a:t>
            </a:r>
            <a:r>
              <a:rPr lang="tr-TR" dirty="0" err="1"/>
              <a:t>pinli</a:t>
            </a:r>
            <a:r>
              <a:rPr lang="tr-TR" dirty="0"/>
              <a:t> GPIO </a:t>
            </a:r>
            <a:r>
              <a:rPr lang="tr-TR" dirty="0" smtClean="0"/>
              <a:t>başlığı</a:t>
            </a:r>
            <a:endParaRPr lang="tr-TR" dirty="0"/>
          </a:p>
        </p:txBody>
      </p:sp>
      <p:sp>
        <p:nvSpPr>
          <p:cNvPr id="4" name="Dikdörtgen 3"/>
          <p:cNvSpPr/>
          <p:nvPr/>
        </p:nvSpPr>
        <p:spPr>
          <a:xfrm>
            <a:off x="6230328" y="2198203"/>
            <a:ext cx="5280613" cy="461665"/>
          </a:xfrm>
          <a:prstGeom prst="rect">
            <a:avLst/>
          </a:prstGeom>
        </p:spPr>
        <p:txBody>
          <a:bodyPr wrap="none">
            <a:spAutoFit/>
          </a:bodyPr>
          <a:lstStyle/>
          <a:p>
            <a:r>
              <a:rPr lang="tr-TR" b="1" dirty="0" err="1"/>
              <a:t>Raspberry</a:t>
            </a:r>
            <a:r>
              <a:rPr lang="tr-TR" b="1" dirty="0"/>
              <a:t> Pi Model B+ 3 Özellikleri</a:t>
            </a:r>
          </a:p>
        </p:txBody>
      </p:sp>
      <p:sp>
        <p:nvSpPr>
          <p:cNvPr id="5" name="Dikdörtgen 4"/>
          <p:cNvSpPr/>
          <p:nvPr/>
        </p:nvSpPr>
        <p:spPr>
          <a:xfrm>
            <a:off x="1117309" y="4377680"/>
            <a:ext cx="6092825" cy="2308324"/>
          </a:xfrm>
          <a:prstGeom prst="rect">
            <a:avLst/>
          </a:prstGeom>
        </p:spPr>
        <p:txBody>
          <a:bodyPr>
            <a:spAutoFit/>
          </a:bodyPr>
          <a:lstStyle/>
          <a:p>
            <a:r>
              <a:rPr lang="tr-TR" dirty="0"/>
              <a:t>HDMI</a:t>
            </a:r>
          </a:p>
          <a:p>
            <a:r>
              <a:rPr lang="tr-TR" dirty="0"/>
              <a:t>4 USB 2.0 bağlantı noktası</a:t>
            </a:r>
          </a:p>
          <a:p>
            <a:r>
              <a:rPr lang="tr-TR" dirty="0"/>
              <a:t>CSI kamera portu</a:t>
            </a:r>
          </a:p>
          <a:p>
            <a:r>
              <a:rPr lang="tr-TR" dirty="0"/>
              <a:t>DSI dokunmatik ekran portu</a:t>
            </a:r>
          </a:p>
          <a:p>
            <a:r>
              <a:rPr lang="tr-TR" dirty="0"/>
              <a:t>Video ve ses çıkış portu (4’lü </a:t>
            </a:r>
            <a:r>
              <a:rPr lang="tr-TR" dirty="0" err="1"/>
              <a:t>jack</a:t>
            </a:r>
            <a:r>
              <a:rPr lang="tr-TR" dirty="0"/>
              <a:t> çıkışı)</a:t>
            </a:r>
          </a:p>
          <a:p>
            <a:r>
              <a:rPr lang="tr-TR" dirty="0"/>
              <a:t>Micro SD port</a:t>
            </a:r>
          </a:p>
        </p:txBody>
      </p:sp>
      <p:pic>
        <p:nvPicPr>
          <p:cNvPr id="6" name="Resim 5" descr="Raspberry Pi 3 Model B+ Plus"/>
          <p:cNvPicPr/>
          <p:nvPr/>
        </p:nvPicPr>
        <p:blipFill rotWithShape="1">
          <a:blip r:embed="rId3" cstate="print">
            <a:extLst>
              <a:ext uri="{28A0092B-C50C-407E-A947-70E740481C1C}">
                <a14:useLocalDpi xmlns:a14="http://schemas.microsoft.com/office/drawing/2010/main" val="0"/>
              </a:ext>
            </a:extLst>
          </a:blip>
          <a:srcRect l="17736" r="19624"/>
          <a:stretch/>
        </p:blipFill>
        <p:spPr bwMode="auto">
          <a:xfrm rot="16200000">
            <a:off x="2174591" y="530219"/>
            <a:ext cx="2720701" cy="483526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37502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a:t>Yüksek işlem kapasiteli fiziksel programlama kartları</a:t>
            </a:r>
          </a:p>
        </p:txBody>
      </p:sp>
      <p:sp>
        <p:nvSpPr>
          <p:cNvPr id="4" name="Dikdörtgen 3"/>
          <p:cNvSpPr/>
          <p:nvPr/>
        </p:nvSpPr>
        <p:spPr>
          <a:xfrm>
            <a:off x="6085484" y="1844824"/>
            <a:ext cx="5264684" cy="830997"/>
          </a:xfrm>
          <a:prstGeom prst="rect">
            <a:avLst/>
          </a:prstGeom>
        </p:spPr>
        <p:txBody>
          <a:bodyPr wrap="square">
            <a:spAutoFit/>
          </a:bodyPr>
          <a:lstStyle/>
          <a:p>
            <a:r>
              <a:rPr lang="tr-TR" b="1" dirty="0" err="1"/>
              <a:t>LattePanda</a:t>
            </a:r>
            <a:r>
              <a:rPr lang="tr-TR" b="1" dirty="0"/>
              <a:t> Windows 10 Lisanslı 4GB/64GB Teknik Özellikleri</a:t>
            </a:r>
          </a:p>
        </p:txBody>
      </p:sp>
      <p:sp>
        <p:nvSpPr>
          <p:cNvPr id="5" name="Dikdörtgen 4"/>
          <p:cNvSpPr/>
          <p:nvPr/>
        </p:nvSpPr>
        <p:spPr>
          <a:xfrm>
            <a:off x="644444" y="4562346"/>
            <a:ext cx="5553167" cy="1938992"/>
          </a:xfrm>
          <a:prstGeom prst="rect">
            <a:avLst/>
          </a:prstGeom>
        </p:spPr>
        <p:txBody>
          <a:bodyPr wrap="square">
            <a:spAutoFit/>
          </a:bodyPr>
          <a:lstStyle/>
          <a:p>
            <a:r>
              <a:rPr lang="tr-TR" sz="2000" dirty="0"/>
              <a:t> İşlemci: Intel </a:t>
            </a:r>
            <a:r>
              <a:rPr lang="tr-TR" sz="2000" dirty="0" err="1"/>
              <a:t>Cherry</a:t>
            </a:r>
            <a:r>
              <a:rPr lang="tr-TR" sz="2000" dirty="0"/>
              <a:t> </a:t>
            </a:r>
            <a:r>
              <a:rPr lang="tr-TR" sz="2000" dirty="0" err="1"/>
              <a:t>Trail</a:t>
            </a:r>
            <a:r>
              <a:rPr lang="tr-TR" sz="2000" dirty="0"/>
              <a:t> Z8300 </a:t>
            </a:r>
            <a:r>
              <a:rPr lang="tr-TR" sz="2000" dirty="0" err="1"/>
              <a:t>Quad</a:t>
            </a:r>
            <a:r>
              <a:rPr lang="tr-TR" sz="2000" dirty="0"/>
              <a:t> </a:t>
            </a:r>
            <a:r>
              <a:rPr lang="tr-TR" sz="2000" dirty="0" err="1"/>
              <a:t>Core</a:t>
            </a:r>
            <a:r>
              <a:rPr lang="tr-TR" sz="2000" dirty="0"/>
              <a:t> 1.8GHz</a:t>
            </a:r>
          </a:p>
          <a:p>
            <a:r>
              <a:rPr lang="tr-TR" sz="2000" dirty="0"/>
              <a:t> </a:t>
            </a:r>
            <a:r>
              <a:rPr lang="tr-TR" sz="2000" dirty="0" smtClean="0"/>
              <a:t>İşletim </a:t>
            </a:r>
            <a:r>
              <a:rPr lang="tr-TR" sz="2000" dirty="0"/>
              <a:t>sistemi: Windows 10 Home Lisanslı</a:t>
            </a:r>
          </a:p>
          <a:p>
            <a:r>
              <a:rPr lang="tr-TR" sz="2000" dirty="0"/>
              <a:t> </a:t>
            </a:r>
            <a:r>
              <a:rPr lang="tr-TR" sz="2000" dirty="0" smtClean="0"/>
              <a:t>RAM</a:t>
            </a:r>
            <a:r>
              <a:rPr lang="tr-TR" sz="2000" dirty="0"/>
              <a:t>: 4GB DDR3L</a:t>
            </a:r>
          </a:p>
          <a:p>
            <a:r>
              <a:rPr lang="tr-TR" sz="2000" dirty="0"/>
              <a:t> </a:t>
            </a:r>
            <a:r>
              <a:rPr lang="tr-TR" sz="2000" dirty="0" smtClean="0"/>
              <a:t>Depolama </a:t>
            </a:r>
            <a:r>
              <a:rPr lang="tr-TR" sz="2000" dirty="0"/>
              <a:t>alanı: 64GB</a:t>
            </a:r>
          </a:p>
          <a:p>
            <a:r>
              <a:rPr lang="tr-TR" sz="2000" dirty="0"/>
              <a:t> </a:t>
            </a:r>
            <a:r>
              <a:rPr lang="tr-TR" sz="2000" dirty="0" smtClean="0"/>
              <a:t>1xUSB3.0</a:t>
            </a:r>
            <a:r>
              <a:rPr lang="tr-TR" sz="2000" dirty="0"/>
              <a:t>, 2xUSB 2.0 </a:t>
            </a:r>
            <a:r>
              <a:rPr lang="tr-TR" sz="2000" dirty="0" err="1"/>
              <a:t>ports</a:t>
            </a:r>
            <a:endParaRPr lang="tr-TR" sz="2000" dirty="0"/>
          </a:p>
        </p:txBody>
      </p:sp>
      <p:pic>
        <p:nvPicPr>
          <p:cNvPr id="7" name="Resim 6" descr="LattePanda Windows 10 Lisanslı 4GB/64GB"/>
          <p:cNvPicPr/>
          <p:nvPr/>
        </p:nvPicPr>
        <p:blipFill rotWithShape="1">
          <a:blip r:embed="rId3">
            <a:extLst>
              <a:ext uri="{28A0092B-C50C-407E-A947-70E740481C1C}">
                <a14:useLocalDpi xmlns:a14="http://schemas.microsoft.com/office/drawing/2010/main" val="0"/>
              </a:ext>
            </a:extLst>
          </a:blip>
          <a:srcRect l="21164" t="26455" r="20635" b="27083"/>
          <a:stretch/>
        </p:blipFill>
        <p:spPr bwMode="auto">
          <a:xfrm>
            <a:off x="765820" y="1473200"/>
            <a:ext cx="4104456" cy="2990736"/>
          </a:xfrm>
          <a:prstGeom prst="rect">
            <a:avLst/>
          </a:prstGeom>
          <a:noFill/>
          <a:ln>
            <a:noFill/>
          </a:ln>
          <a:extLst>
            <a:ext uri="{53640926-AAD7-44D8-BBD7-CCE9431645EC}">
              <a14:shadowObscured xmlns:a14="http://schemas.microsoft.com/office/drawing/2010/main"/>
            </a:ext>
          </a:extLst>
        </p:spPr>
      </p:pic>
      <p:sp>
        <p:nvSpPr>
          <p:cNvPr id="6" name="Dikdörtgen 5"/>
          <p:cNvSpPr/>
          <p:nvPr/>
        </p:nvSpPr>
        <p:spPr>
          <a:xfrm>
            <a:off x="6096000" y="3466378"/>
            <a:ext cx="6092825" cy="3416320"/>
          </a:xfrm>
          <a:prstGeom prst="rect">
            <a:avLst/>
          </a:prstGeom>
        </p:spPr>
        <p:txBody>
          <a:bodyPr>
            <a:spAutoFit/>
          </a:bodyPr>
          <a:lstStyle/>
          <a:p>
            <a:r>
              <a:rPr lang="tr-TR" dirty="0" err="1"/>
              <a:t>WiFi</a:t>
            </a:r>
            <a:r>
              <a:rPr lang="tr-TR" dirty="0"/>
              <a:t> ve Bluetooth 4.0 desteği</a:t>
            </a:r>
          </a:p>
          <a:p>
            <a:r>
              <a:rPr lang="tr-TR" dirty="0"/>
              <a:t>Dahili </a:t>
            </a:r>
            <a:r>
              <a:rPr lang="tr-TR" dirty="0" err="1"/>
              <a:t>Arduino</a:t>
            </a:r>
            <a:r>
              <a:rPr lang="tr-TR" dirty="0"/>
              <a:t> yardımcı işlemcisi: ATmega32u4</a:t>
            </a:r>
          </a:p>
          <a:p>
            <a:r>
              <a:rPr lang="tr-TR" dirty="0"/>
              <a:t>Video çıkışı: HDMI </a:t>
            </a:r>
            <a:r>
              <a:rPr lang="tr-TR" dirty="0" err="1"/>
              <a:t>and</a:t>
            </a:r>
            <a:r>
              <a:rPr lang="tr-TR" dirty="0"/>
              <a:t> MIPI-DSI</a:t>
            </a:r>
          </a:p>
          <a:p>
            <a:r>
              <a:rPr lang="tr-TR" dirty="0"/>
              <a:t>Dahili dokunmatik panel konektörü</a:t>
            </a:r>
          </a:p>
          <a:p>
            <a:r>
              <a:rPr lang="tr-TR" dirty="0"/>
              <a:t>100Mbps Ethernet desteği</a:t>
            </a:r>
          </a:p>
          <a:p>
            <a:r>
              <a:rPr lang="tr-TR" dirty="0"/>
              <a:t> 26 GPIO bağlantısı, </a:t>
            </a:r>
          </a:p>
          <a:p>
            <a:r>
              <a:rPr lang="tr-TR" dirty="0"/>
              <a:t>    6 adet tak ve kullan </a:t>
            </a:r>
            <a:r>
              <a:rPr lang="tr-TR" dirty="0" err="1"/>
              <a:t>Gravity</a:t>
            </a:r>
            <a:r>
              <a:rPr lang="tr-TR" dirty="0"/>
              <a:t> sensor konektörü</a:t>
            </a:r>
          </a:p>
        </p:txBody>
      </p:sp>
    </p:spTree>
    <p:extLst>
      <p:ext uri="{BB962C8B-B14F-4D97-AF65-F5344CB8AC3E}">
        <p14:creationId xmlns:p14="http://schemas.microsoft.com/office/powerpoint/2010/main" val="4070293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a:t>Yüksek işlem kapasiteli fiziksel programlama kartları</a:t>
            </a:r>
          </a:p>
        </p:txBody>
      </p:sp>
      <p:sp>
        <p:nvSpPr>
          <p:cNvPr id="4" name="Dikdörtgen 3"/>
          <p:cNvSpPr/>
          <p:nvPr/>
        </p:nvSpPr>
        <p:spPr>
          <a:xfrm>
            <a:off x="6085484" y="1844824"/>
            <a:ext cx="5264684" cy="461665"/>
          </a:xfrm>
          <a:prstGeom prst="rect">
            <a:avLst/>
          </a:prstGeom>
        </p:spPr>
        <p:txBody>
          <a:bodyPr wrap="square">
            <a:spAutoFit/>
          </a:bodyPr>
          <a:lstStyle/>
          <a:p>
            <a:r>
              <a:rPr lang="tr-TR" b="1" dirty="0" err="1"/>
              <a:t>Asus</a:t>
            </a:r>
            <a:r>
              <a:rPr lang="tr-TR" b="1" dirty="0"/>
              <a:t> </a:t>
            </a:r>
            <a:r>
              <a:rPr lang="tr-TR" b="1" dirty="0" err="1"/>
              <a:t>Tinker</a:t>
            </a:r>
            <a:r>
              <a:rPr lang="tr-TR" b="1" dirty="0"/>
              <a:t> Board Özellikleri</a:t>
            </a:r>
          </a:p>
        </p:txBody>
      </p:sp>
      <p:sp>
        <p:nvSpPr>
          <p:cNvPr id="5" name="Dikdörtgen 4"/>
          <p:cNvSpPr/>
          <p:nvPr/>
        </p:nvSpPr>
        <p:spPr>
          <a:xfrm>
            <a:off x="644444" y="4562346"/>
            <a:ext cx="5553167" cy="1938992"/>
          </a:xfrm>
          <a:prstGeom prst="rect">
            <a:avLst/>
          </a:prstGeom>
        </p:spPr>
        <p:txBody>
          <a:bodyPr wrap="square">
            <a:spAutoFit/>
          </a:bodyPr>
          <a:lstStyle/>
          <a:p>
            <a:r>
              <a:rPr lang="tr-TR" sz="2000" dirty="0"/>
              <a:t>CPU: </a:t>
            </a:r>
            <a:r>
              <a:rPr lang="tr-TR" sz="2000" dirty="0" err="1"/>
              <a:t>Quad-core</a:t>
            </a:r>
            <a:r>
              <a:rPr lang="tr-TR" sz="2000" dirty="0"/>
              <a:t> 1.8GHz ARM </a:t>
            </a:r>
          </a:p>
          <a:p>
            <a:r>
              <a:rPr lang="tr-TR" sz="2000" dirty="0" smtClean="0"/>
              <a:t>RAM</a:t>
            </a:r>
            <a:r>
              <a:rPr lang="tr-TR" sz="2000" dirty="0"/>
              <a:t>: 2GB </a:t>
            </a:r>
            <a:r>
              <a:rPr lang="tr-TR" sz="2000" dirty="0" err="1"/>
              <a:t>dual</a:t>
            </a:r>
            <a:r>
              <a:rPr lang="tr-TR" sz="2000" dirty="0"/>
              <a:t> </a:t>
            </a:r>
            <a:r>
              <a:rPr lang="tr-TR" sz="2000" dirty="0" err="1"/>
              <a:t>channel</a:t>
            </a:r>
            <a:r>
              <a:rPr lang="tr-TR" sz="2000" dirty="0"/>
              <a:t> LPDDR3</a:t>
            </a:r>
          </a:p>
          <a:p>
            <a:r>
              <a:rPr lang="tr-TR" sz="2000" dirty="0" err="1" smtClean="0"/>
              <a:t>Gigabit</a:t>
            </a:r>
            <a:r>
              <a:rPr lang="tr-TR" sz="2000" dirty="0" smtClean="0"/>
              <a:t> </a:t>
            </a:r>
            <a:r>
              <a:rPr lang="tr-TR" sz="2000" dirty="0"/>
              <a:t>LAN </a:t>
            </a:r>
            <a:r>
              <a:rPr lang="tr-TR" sz="2000" dirty="0" err="1"/>
              <a:t>and</a:t>
            </a:r>
            <a:r>
              <a:rPr lang="tr-TR" sz="2000" dirty="0"/>
              <a:t> Bluetooth 4.0 </a:t>
            </a:r>
          </a:p>
          <a:p>
            <a:r>
              <a:rPr lang="tr-TR" sz="2000" dirty="0" smtClean="0"/>
              <a:t>802.11 </a:t>
            </a:r>
            <a:r>
              <a:rPr lang="tr-TR" sz="2000" dirty="0"/>
              <a:t>b/g/n </a:t>
            </a:r>
            <a:r>
              <a:rPr lang="tr-TR" sz="2000" dirty="0" err="1"/>
              <a:t>Wi</a:t>
            </a:r>
            <a:r>
              <a:rPr lang="tr-TR" sz="2000" dirty="0"/>
              <a:t>-Fi</a:t>
            </a:r>
          </a:p>
          <a:p>
            <a:r>
              <a:rPr lang="tr-TR" sz="2000" dirty="0" smtClean="0"/>
              <a:t>4 </a:t>
            </a:r>
            <a:r>
              <a:rPr lang="tr-TR" sz="2000" dirty="0"/>
              <a:t>adet USB 2.0 </a:t>
            </a:r>
            <a:r>
              <a:rPr lang="tr-TR" sz="2000" dirty="0" smtClean="0"/>
              <a:t>port</a:t>
            </a:r>
            <a:endParaRPr lang="tr-TR" dirty="0"/>
          </a:p>
          <a:p>
            <a:r>
              <a:rPr lang="tr-TR" sz="2000" dirty="0"/>
              <a:t>40-pin GPIO </a:t>
            </a:r>
            <a:r>
              <a:rPr lang="tr-TR" sz="2000" dirty="0" err="1"/>
              <a:t>header</a:t>
            </a:r>
            <a:endParaRPr lang="tr-TR" sz="2000" dirty="0" smtClean="0"/>
          </a:p>
        </p:txBody>
      </p:sp>
      <p:sp>
        <p:nvSpPr>
          <p:cNvPr id="6" name="Dikdörtgen 5"/>
          <p:cNvSpPr/>
          <p:nvPr/>
        </p:nvSpPr>
        <p:spPr>
          <a:xfrm>
            <a:off x="5446340" y="3849970"/>
            <a:ext cx="6092825" cy="2677656"/>
          </a:xfrm>
          <a:prstGeom prst="rect">
            <a:avLst/>
          </a:prstGeom>
        </p:spPr>
        <p:txBody>
          <a:bodyPr>
            <a:spAutoFit/>
          </a:bodyPr>
          <a:lstStyle/>
          <a:p>
            <a:r>
              <a:rPr lang="tr-TR" dirty="0"/>
              <a:t>3,5mm HD ses çıkışı</a:t>
            </a:r>
          </a:p>
          <a:p>
            <a:r>
              <a:rPr lang="tr-TR" dirty="0" smtClean="0"/>
              <a:t>Kamera </a:t>
            </a:r>
            <a:r>
              <a:rPr lang="tr-TR" dirty="0"/>
              <a:t>bağlantısı için CSI portu</a:t>
            </a:r>
          </a:p>
          <a:p>
            <a:r>
              <a:rPr lang="tr-TR" dirty="0" smtClean="0"/>
              <a:t>DSI </a:t>
            </a:r>
            <a:r>
              <a:rPr lang="tr-TR" dirty="0"/>
              <a:t>ekran portu - HD çözünürlüğü</a:t>
            </a:r>
          </a:p>
          <a:p>
            <a:r>
              <a:rPr lang="tr-TR" dirty="0" smtClean="0"/>
              <a:t>4K </a:t>
            </a:r>
            <a:r>
              <a:rPr lang="tr-TR" dirty="0"/>
              <a:t>çözünürlüklü HDMI 2.0 portu</a:t>
            </a:r>
          </a:p>
          <a:p>
            <a:r>
              <a:rPr lang="tr-TR" dirty="0" err="1" smtClean="0"/>
              <a:t>MicroSD</a:t>
            </a:r>
            <a:r>
              <a:rPr lang="tr-TR" dirty="0" smtClean="0"/>
              <a:t> </a:t>
            </a:r>
            <a:r>
              <a:rPr lang="tr-TR" dirty="0"/>
              <a:t>bağlantı noktası </a:t>
            </a:r>
          </a:p>
          <a:p>
            <a:r>
              <a:rPr lang="tr-TR" dirty="0" smtClean="0"/>
              <a:t>İşletim </a:t>
            </a:r>
            <a:r>
              <a:rPr lang="tr-TR" dirty="0"/>
              <a:t>Sistemi Uyumu: </a:t>
            </a:r>
            <a:r>
              <a:rPr lang="tr-TR" dirty="0" err="1"/>
              <a:t>Debian</a:t>
            </a:r>
            <a:r>
              <a:rPr lang="tr-TR" dirty="0"/>
              <a:t> OS ve </a:t>
            </a:r>
            <a:r>
              <a:rPr lang="tr-TR" dirty="0" err="1"/>
              <a:t>Kodi</a:t>
            </a:r>
            <a:r>
              <a:rPr lang="tr-TR" dirty="0"/>
              <a:t> ile uyumlu</a:t>
            </a:r>
          </a:p>
        </p:txBody>
      </p:sp>
      <p:pic>
        <p:nvPicPr>
          <p:cNvPr id="8" name="Resim 7" descr="Asus Tinker Board"/>
          <p:cNvPicPr/>
          <p:nvPr/>
        </p:nvPicPr>
        <p:blipFill rotWithShape="1">
          <a:blip r:embed="rId3">
            <a:extLst>
              <a:ext uri="{28A0092B-C50C-407E-A947-70E740481C1C}">
                <a14:useLocalDpi xmlns:a14="http://schemas.microsoft.com/office/drawing/2010/main" val="0"/>
              </a:ext>
            </a:extLst>
          </a:blip>
          <a:srcRect l="11740" t="20833" r="11541" b="20801"/>
          <a:stretch/>
        </p:blipFill>
        <p:spPr bwMode="auto">
          <a:xfrm>
            <a:off x="1269876" y="1473200"/>
            <a:ext cx="3998193" cy="2982734"/>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27134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normAutofit/>
          </a:bodyPr>
          <a:lstStyle/>
          <a:p>
            <a:r>
              <a:rPr lang="tr-TR" dirty="0"/>
              <a:t>Az enerji harcayan programlama </a:t>
            </a:r>
            <a:r>
              <a:rPr lang="tr-TR" dirty="0" smtClean="0"/>
              <a:t>kartları</a:t>
            </a:r>
            <a:endParaRPr lang="tr-TR" dirty="0"/>
          </a:p>
        </p:txBody>
      </p:sp>
      <p:sp>
        <p:nvSpPr>
          <p:cNvPr id="3" name="İçerik Yer Tutucusu 2"/>
          <p:cNvSpPr>
            <a:spLocks noGrp="1"/>
          </p:cNvSpPr>
          <p:nvPr>
            <p:ph idx="1"/>
          </p:nvPr>
        </p:nvSpPr>
        <p:spPr/>
        <p:txBody>
          <a:bodyPr/>
          <a:lstStyle/>
          <a:p>
            <a:r>
              <a:rPr lang="tr-TR" dirty="0"/>
              <a:t>Düşük enerji harcayan, pil dayanımı yüksek, derin uyku </a:t>
            </a:r>
            <a:r>
              <a:rPr lang="tr-TR" dirty="0" err="1"/>
              <a:t>modu</a:t>
            </a:r>
            <a:r>
              <a:rPr lang="tr-TR" dirty="0"/>
              <a:t> özelliğine sahip geliştirme kartlarıdır. İşletim sistemleri yoktur. İnternet üzerinden ya da bilgisayar aracılığı ile programlanırlar. Genelde 3.3V gerilim altında çalışırlar. GPIO </a:t>
            </a:r>
            <a:r>
              <a:rPr lang="tr-TR" dirty="0" err="1"/>
              <a:t>pin</a:t>
            </a:r>
            <a:r>
              <a:rPr lang="tr-TR" dirty="0"/>
              <a:t> sayıları sınırlıdır. </a:t>
            </a:r>
          </a:p>
          <a:p>
            <a:pPr marL="0" indent="0">
              <a:buNone/>
            </a:pPr>
            <a:endParaRPr lang="tr-TR" dirty="0"/>
          </a:p>
        </p:txBody>
      </p:sp>
    </p:spTree>
    <p:extLst>
      <p:ext uri="{BB962C8B-B14F-4D97-AF65-F5344CB8AC3E}">
        <p14:creationId xmlns:p14="http://schemas.microsoft.com/office/powerpoint/2010/main" val="3013024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a:t>Az enerji harcayan programlama kartları</a:t>
            </a:r>
          </a:p>
        </p:txBody>
      </p:sp>
      <p:sp>
        <p:nvSpPr>
          <p:cNvPr id="4" name="Dikdörtgen 3"/>
          <p:cNvSpPr/>
          <p:nvPr/>
        </p:nvSpPr>
        <p:spPr>
          <a:xfrm>
            <a:off x="5158308" y="1628800"/>
            <a:ext cx="5264684" cy="830997"/>
          </a:xfrm>
          <a:prstGeom prst="rect">
            <a:avLst/>
          </a:prstGeom>
        </p:spPr>
        <p:txBody>
          <a:bodyPr wrap="square">
            <a:spAutoFit/>
          </a:bodyPr>
          <a:lstStyle/>
          <a:p>
            <a:r>
              <a:rPr lang="tr-TR" b="1" dirty="0" err="1"/>
              <a:t>Particle</a:t>
            </a:r>
            <a:r>
              <a:rPr lang="tr-TR" b="1" dirty="0"/>
              <a:t> </a:t>
            </a:r>
            <a:r>
              <a:rPr lang="tr-TR" b="1" dirty="0" err="1"/>
              <a:t>Photon</a:t>
            </a:r>
            <a:r>
              <a:rPr lang="tr-TR" b="1" dirty="0"/>
              <a:t> </a:t>
            </a:r>
            <a:r>
              <a:rPr lang="tr-TR" b="1" dirty="0" err="1"/>
              <a:t>Wifi</a:t>
            </a:r>
            <a:r>
              <a:rPr lang="tr-TR" b="1" dirty="0"/>
              <a:t> Geliştirme Kartı Özellikleri</a:t>
            </a:r>
          </a:p>
        </p:txBody>
      </p:sp>
      <p:sp>
        <p:nvSpPr>
          <p:cNvPr id="6" name="Dikdörtgen 5"/>
          <p:cNvSpPr/>
          <p:nvPr/>
        </p:nvSpPr>
        <p:spPr>
          <a:xfrm>
            <a:off x="5518348" y="2715686"/>
            <a:ext cx="6092825" cy="3785652"/>
          </a:xfrm>
          <a:prstGeom prst="rect">
            <a:avLst/>
          </a:prstGeom>
        </p:spPr>
        <p:txBody>
          <a:bodyPr>
            <a:spAutoFit/>
          </a:bodyPr>
          <a:lstStyle/>
          <a:p>
            <a:r>
              <a:rPr lang="tr-TR" dirty="0" err="1" smtClean="0"/>
              <a:t>Particle</a:t>
            </a:r>
            <a:r>
              <a:rPr lang="tr-TR" dirty="0" smtClean="0"/>
              <a:t> </a:t>
            </a:r>
            <a:r>
              <a:rPr lang="tr-TR" dirty="0"/>
              <a:t>P0 </a:t>
            </a:r>
            <a:r>
              <a:rPr lang="tr-TR" dirty="0" err="1"/>
              <a:t>Wi</a:t>
            </a:r>
            <a:r>
              <a:rPr lang="tr-TR" dirty="0"/>
              <a:t>-Fi </a:t>
            </a:r>
            <a:r>
              <a:rPr lang="tr-TR" dirty="0" smtClean="0"/>
              <a:t>modülü</a:t>
            </a:r>
          </a:p>
          <a:p>
            <a:r>
              <a:rPr lang="tr-TR" dirty="0" err="1" smtClean="0"/>
              <a:t>Broadcom</a:t>
            </a:r>
            <a:r>
              <a:rPr lang="tr-TR" dirty="0" smtClean="0"/>
              <a:t> </a:t>
            </a:r>
            <a:r>
              <a:rPr lang="tr-TR" dirty="0"/>
              <a:t>BCM43362 </a:t>
            </a:r>
            <a:r>
              <a:rPr lang="tr-TR" dirty="0" err="1"/>
              <a:t>Wi</a:t>
            </a:r>
            <a:r>
              <a:rPr lang="tr-TR" dirty="0"/>
              <a:t>-Fi yongası</a:t>
            </a:r>
          </a:p>
          <a:p>
            <a:r>
              <a:rPr lang="tr-TR" dirty="0" smtClean="0"/>
              <a:t>STM32F205 </a:t>
            </a:r>
            <a:r>
              <a:rPr lang="tr-TR" dirty="0"/>
              <a:t>120Mhz ARM </a:t>
            </a:r>
            <a:r>
              <a:rPr lang="tr-TR" dirty="0" err="1"/>
              <a:t>Cortex</a:t>
            </a:r>
            <a:r>
              <a:rPr lang="tr-TR" dirty="0"/>
              <a:t> M3</a:t>
            </a:r>
          </a:p>
          <a:p>
            <a:r>
              <a:rPr lang="tr-TR" dirty="0" smtClean="0"/>
              <a:t>1MB </a:t>
            </a:r>
            <a:r>
              <a:rPr lang="tr-TR" dirty="0"/>
              <a:t>flaş, 128KB RAM</a:t>
            </a:r>
          </a:p>
          <a:p>
            <a:r>
              <a:rPr lang="tr-TR" dirty="0"/>
              <a:t> </a:t>
            </a:r>
            <a:r>
              <a:rPr lang="tr-TR" dirty="0" smtClean="0"/>
              <a:t>802.11b </a:t>
            </a:r>
            <a:r>
              <a:rPr lang="tr-TR" dirty="0"/>
              <a:t>/ g / n</a:t>
            </a:r>
          </a:p>
          <a:p>
            <a:r>
              <a:rPr lang="tr-TR" dirty="0"/>
              <a:t> </a:t>
            </a:r>
            <a:r>
              <a:rPr lang="tr-TR" dirty="0" err="1" smtClean="0"/>
              <a:t>Soft</a:t>
            </a:r>
            <a:r>
              <a:rPr lang="tr-TR" dirty="0" smtClean="0"/>
              <a:t> </a:t>
            </a:r>
            <a:r>
              <a:rPr lang="tr-TR" dirty="0"/>
              <a:t>AP kurulumu</a:t>
            </a:r>
          </a:p>
          <a:p>
            <a:r>
              <a:rPr lang="tr-TR" dirty="0"/>
              <a:t> </a:t>
            </a:r>
            <a:r>
              <a:rPr lang="tr-TR" dirty="0" smtClean="0"/>
              <a:t>FCC </a:t>
            </a:r>
            <a:r>
              <a:rPr lang="tr-TR" dirty="0"/>
              <a:t>/ CE / IC sertifikalı</a:t>
            </a:r>
          </a:p>
          <a:p>
            <a:r>
              <a:rPr lang="tr-TR" dirty="0"/>
              <a:t> </a:t>
            </a:r>
            <a:r>
              <a:rPr lang="tr-TR" dirty="0" smtClean="0"/>
              <a:t>Ölçüleri</a:t>
            </a:r>
            <a:r>
              <a:rPr lang="tr-TR" dirty="0"/>
              <a:t>: 38,0 mm x 21,0 mm x 3,0 mm / 1,5 "x 0,8" x 0,1 "</a:t>
            </a:r>
          </a:p>
          <a:p>
            <a:r>
              <a:rPr lang="tr-TR" dirty="0"/>
              <a:t> </a:t>
            </a:r>
            <a:r>
              <a:rPr lang="tr-TR" dirty="0" smtClean="0"/>
              <a:t>Ağırlığı</a:t>
            </a:r>
            <a:r>
              <a:rPr lang="tr-TR" dirty="0"/>
              <a:t>: 5.0g / 0.2oz</a:t>
            </a:r>
          </a:p>
        </p:txBody>
      </p:sp>
      <p:pic>
        <p:nvPicPr>
          <p:cNvPr id="7" name="Resim 6" descr="Particle Photon Wifi IoT Geliştirme Kartı (Header ile)"/>
          <p:cNvPicPr/>
          <p:nvPr/>
        </p:nvPicPr>
        <p:blipFill rotWithShape="1">
          <a:blip r:embed="rId3" cstate="print">
            <a:extLst>
              <a:ext uri="{28A0092B-C50C-407E-A947-70E740481C1C}">
                <a14:useLocalDpi xmlns:a14="http://schemas.microsoft.com/office/drawing/2010/main" val="0"/>
              </a:ext>
            </a:extLst>
          </a:blip>
          <a:srcRect l="29266" t="11244" r="25760" b="11211"/>
          <a:stretch/>
        </p:blipFill>
        <p:spPr bwMode="auto">
          <a:xfrm>
            <a:off x="1485900" y="1872410"/>
            <a:ext cx="2520280" cy="4628928"/>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27035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a:t>Az enerji harcayan programlama kartları</a:t>
            </a:r>
          </a:p>
        </p:txBody>
      </p:sp>
      <p:sp>
        <p:nvSpPr>
          <p:cNvPr id="4" name="Dikdörtgen 3"/>
          <p:cNvSpPr/>
          <p:nvPr/>
        </p:nvSpPr>
        <p:spPr>
          <a:xfrm>
            <a:off x="5158308" y="1628800"/>
            <a:ext cx="5264684" cy="461665"/>
          </a:xfrm>
          <a:prstGeom prst="rect">
            <a:avLst/>
          </a:prstGeom>
        </p:spPr>
        <p:txBody>
          <a:bodyPr wrap="square">
            <a:spAutoFit/>
          </a:bodyPr>
          <a:lstStyle/>
          <a:p>
            <a:r>
              <a:rPr lang="tr-TR" b="1" dirty="0" smtClean="0"/>
              <a:t>ESP8266 özellikleri </a:t>
            </a:r>
            <a:endParaRPr lang="tr-TR" b="1" dirty="0"/>
          </a:p>
        </p:txBody>
      </p:sp>
      <p:sp>
        <p:nvSpPr>
          <p:cNvPr id="6" name="Dikdörtgen 5"/>
          <p:cNvSpPr/>
          <p:nvPr/>
        </p:nvSpPr>
        <p:spPr>
          <a:xfrm>
            <a:off x="5158308" y="2246065"/>
            <a:ext cx="6092825" cy="3416320"/>
          </a:xfrm>
          <a:prstGeom prst="rect">
            <a:avLst/>
          </a:prstGeom>
        </p:spPr>
        <p:txBody>
          <a:bodyPr>
            <a:spAutoFit/>
          </a:bodyPr>
          <a:lstStyle/>
          <a:p>
            <a:r>
              <a:rPr lang="tr-TR" dirty="0" err="1"/>
              <a:t>Wi</a:t>
            </a:r>
            <a:r>
              <a:rPr lang="tr-TR" dirty="0"/>
              <a:t>-Fi Direct (P2P), </a:t>
            </a:r>
            <a:r>
              <a:rPr lang="tr-TR" dirty="0" err="1"/>
              <a:t>soft</a:t>
            </a:r>
            <a:r>
              <a:rPr lang="tr-TR" dirty="0"/>
              <a:t>-AP</a:t>
            </a:r>
          </a:p>
          <a:p>
            <a:r>
              <a:rPr lang="tr-TR" dirty="0" smtClean="0"/>
              <a:t>802.11B </a:t>
            </a:r>
            <a:r>
              <a:rPr lang="tr-TR" dirty="0" err="1"/>
              <a:t>modunda</a:t>
            </a:r>
            <a:r>
              <a:rPr lang="tr-TR" dirty="0"/>
              <a:t> +19.5dBm çıkış gücü</a:t>
            </a:r>
          </a:p>
          <a:p>
            <a:r>
              <a:rPr lang="tr-TR" dirty="0" smtClean="0"/>
              <a:t>Sızıntı </a:t>
            </a:r>
            <a:r>
              <a:rPr lang="tr-TR" dirty="0"/>
              <a:t>akımını &lt;10uA'ya kadar azaltın</a:t>
            </a:r>
          </a:p>
          <a:p>
            <a:r>
              <a:rPr lang="tr-TR" dirty="0" smtClean="0"/>
              <a:t>Entegre </a:t>
            </a:r>
            <a:r>
              <a:rPr lang="tr-TR" dirty="0"/>
              <a:t>düşük güç 32-bit CPU uygulama işlemcisi olarak kullanılabilir.</a:t>
            </a:r>
          </a:p>
          <a:p>
            <a:r>
              <a:rPr lang="tr-TR" dirty="0" smtClean="0"/>
              <a:t>SDIO </a:t>
            </a:r>
            <a:r>
              <a:rPr lang="tr-TR" dirty="0"/>
              <a:t>1.1/2.0, SPI, UART</a:t>
            </a:r>
          </a:p>
          <a:p>
            <a:r>
              <a:rPr lang="tr-TR" dirty="0" smtClean="0"/>
              <a:t>STBC</a:t>
            </a:r>
            <a:r>
              <a:rPr lang="tr-TR" dirty="0"/>
              <a:t>, 1×1 MIMO, 2×1 MIMO</a:t>
            </a:r>
          </a:p>
          <a:p>
            <a:r>
              <a:rPr lang="tr-TR" dirty="0" smtClean="0"/>
              <a:t>Uyanma </a:t>
            </a:r>
            <a:r>
              <a:rPr lang="tr-TR" dirty="0"/>
              <a:t>ve iletim paketleri &lt;2ms</a:t>
            </a:r>
          </a:p>
          <a:p>
            <a:r>
              <a:rPr lang="tr-TR" dirty="0" err="1" smtClean="0"/>
              <a:t>Standby</a:t>
            </a:r>
            <a:r>
              <a:rPr lang="tr-TR" dirty="0" smtClean="0"/>
              <a:t> </a:t>
            </a:r>
            <a:r>
              <a:rPr lang="tr-TR" dirty="0"/>
              <a:t>güç tüketimi &lt;1,0mW (DTIM3)</a:t>
            </a:r>
          </a:p>
        </p:txBody>
      </p:sp>
      <p:pic>
        <p:nvPicPr>
          <p:cNvPr id="8" name="Resim 7" descr="Esp8266 Seri Wifi Modül"/>
          <p:cNvPicPr/>
          <p:nvPr/>
        </p:nvPicPr>
        <p:blipFill rotWithShape="1">
          <a:blip r:embed="rId3">
            <a:extLst>
              <a:ext uri="{28A0092B-C50C-407E-A947-70E740481C1C}">
                <a14:useLocalDpi xmlns:a14="http://schemas.microsoft.com/office/drawing/2010/main" val="0"/>
              </a:ext>
            </a:extLst>
          </a:blip>
          <a:srcRect l="26621" t="35053" r="32374" b="33862"/>
          <a:stretch/>
        </p:blipFill>
        <p:spPr bwMode="auto">
          <a:xfrm>
            <a:off x="1413892" y="2246064"/>
            <a:ext cx="3600400" cy="2911127"/>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21592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smtClean="0"/>
              <a:t>Farklı kullanım amaçlarına göre tasarlanmış programlama kartları</a:t>
            </a:r>
            <a:endParaRPr lang="tr-TR" dirty="0"/>
          </a:p>
        </p:txBody>
      </p:sp>
      <p:sp>
        <p:nvSpPr>
          <p:cNvPr id="6" name="Dikdörtgen 5"/>
          <p:cNvSpPr/>
          <p:nvPr/>
        </p:nvSpPr>
        <p:spPr>
          <a:xfrm>
            <a:off x="4222204" y="1736093"/>
            <a:ext cx="6092825" cy="1938992"/>
          </a:xfrm>
          <a:prstGeom prst="rect">
            <a:avLst/>
          </a:prstGeom>
        </p:spPr>
        <p:txBody>
          <a:bodyPr>
            <a:spAutoFit/>
          </a:bodyPr>
          <a:lstStyle/>
          <a:p>
            <a:r>
              <a:rPr lang="tr-TR" b="1" dirty="0" smtClean="0"/>
              <a:t>Intel </a:t>
            </a:r>
            <a:r>
              <a:rPr lang="tr-TR" b="1" dirty="0"/>
              <a:t>Edison geliştirme platformu</a:t>
            </a:r>
            <a:r>
              <a:rPr lang="tr-TR" dirty="0"/>
              <a:t>, hızlı bir şekilde prototip üretmek ve "Internet of </a:t>
            </a:r>
            <a:r>
              <a:rPr lang="tr-TR" dirty="0" err="1"/>
              <a:t>Things</a:t>
            </a:r>
            <a:r>
              <a:rPr lang="tr-TR" dirty="0"/>
              <a:t>" ve giyilebilir bilgisayar ürünleri üretmek için tasarlanmıştır. 20 dijital, 6 analog </a:t>
            </a:r>
            <a:r>
              <a:rPr lang="tr-TR" dirty="0" err="1"/>
              <a:t>pini</a:t>
            </a:r>
            <a:r>
              <a:rPr lang="tr-TR" dirty="0"/>
              <a:t> vardır.</a:t>
            </a:r>
          </a:p>
        </p:txBody>
      </p:sp>
      <p:pic>
        <p:nvPicPr>
          <p:cNvPr id="7" name="Resim 6" descr="Intel Edison Geliştirme Kartı"/>
          <p:cNvPicPr/>
          <p:nvPr/>
        </p:nvPicPr>
        <p:blipFill rotWithShape="1">
          <a:blip r:embed="rId3" cstate="print">
            <a:extLst>
              <a:ext uri="{28A0092B-C50C-407E-A947-70E740481C1C}">
                <a14:useLocalDpi xmlns:a14="http://schemas.microsoft.com/office/drawing/2010/main" val="0"/>
              </a:ext>
            </a:extLst>
          </a:blip>
          <a:srcRect t="13999" b="14167"/>
          <a:stretch/>
        </p:blipFill>
        <p:spPr bwMode="auto">
          <a:xfrm>
            <a:off x="1197868" y="1951314"/>
            <a:ext cx="2520280" cy="169371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548800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smtClean="0"/>
              <a:t>Farklı kullanım amaçlarına göre tasarlanmış programlama kartları</a:t>
            </a:r>
            <a:endParaRPr lang="tr-TR" dirty="0"/>
          </a:p>
        </p:txBody>
      </p:sp>
      <p:sp>
        <p:nvSpPr>
          <p:cNvPr id="6" name="Dikdörtgen 5"/>
          <p:cNvSpPr/>
          <p:nvPr/>
        </p:nvSpPr>
        <p:spPr>
          <a:xfrm>
            <a:off x="4222204" y="1736093"/>
            <a:ext cx="6840760" cy="4154984"/>
          </a:xfrm>
          <a:prstGeom prst="rect">
            <a:avLst/>
          </a:prstGeom>
        </p:spPr>
        <p:txBody>
          <a:bodyPr wrap="square">
            <a:spAutoFit/>
          </a:bodyPr>
          <a:lstStyle/>
          <a:p>
            <a:r>
              <a:rPr lang="tr-TR" b="1" dirty="0" err="1"/>
              <a:t>LilyPad</a:t>
            </a:r>
            <a:r>
              <a:rPr lang="tr-TR" b="1" dirty="0"/>
              <a:t> </a:t>
            </a:r>
            <a:r>
              <a:rPr lang="tr-TR" b="1" dirty="0" err="1"/>
              <a:t>Arduino</a:t>
            </a:r>
            <a:r>
              <a:rPr lang="tr-TR" b="1" dirty="0"/>
              <a:t> 328 </a:t>
            </a:r>
            <a:r>
              <a:rPr lang="tr-TR" dirty="0"/>
              <a:t>Ana Kartı, e-tekstil ve giyilebilir projelere kolayca entegre edilmesi için tasarlanmış bir </a:t>
            </a:r>
            <a:r>
              <a:rPr lang="tr-TR" dirty="0" err="1"/>
              <a:t>Arduino</a:t>
            </a:r>
            <a:r>
              <a:rPr lang="tr-TR" dirty="0"/>
              <a:t> programlı </a:t>
            </a:r>
            <a:r>
              <a:rPr lang="tr-TR" dirty="0" err="1"/>
              <a:t>mikrodenetleyicidir</a:t>
            </a:r>
            <a:r>
              <a:rPr lang="tr-TR" dirty="0"/>
              <a:t>. </a:t>
            </a:r>
            <a:endParaRPr lang="tr-TR" dirty="0" smtClean="0"/>
          </a:p>
          <a:p>
            <a:r>
              <a:rPr lang="tr-TR" dirty="0" smtClean="0"/>
              <a:t>Mikroişlemcinin </a:t>
            </a:r>
            <a:r>
              <a:rPr lang="tr-TR" dirty="0"/>
              <a:t>giriş-çıkışları iletken iplikle dikilebilmesi için daire şeklinde tasarlanmıştır.</a:t>
            </a:r>
          </a:p>
          <a:p>
            <a:r>
              <a:rPr lang="tr-TR" dirty="0"/>
              <a:t>Her </a:t>
            </a:r>
            <a:r>
              <a:rPr lang="tr-TR" dirty="0" err="1"/>
              <a:t>LilyPad</a:t>
            </a:r>
            <a:r>
              <a:rPr lang="tr-TR" dirty="0"/>
              <a:t> parçası, kumaşa dikilmelerini sağlamak için geniş dikme tırnakları ile tasarlanmıştır. Çeşitli giriş, çıkış, güç ve </a:t>
            </a:r>
            <a:r>
              <a:rPr lang="tr-TR" dirty="0" err="1"/>
              <a:t>sensör</a:t>
            </a:r>
            <a:r>
              <a:rPr lang="tr-TR" dirty="0"/>
              <a:t> panoları mevcuttur. Özel bir bakım ile yıkanabilirler.</a:t>
            </a:r>
          </a:p>
        </p:txBody>
      </p:sp>
      <p:pic>
        <p:nvPicPr>
          <p:cNvPr id="5" name="Resim 4" descr="LilyPad 328 Geliştirme Kartı ATmega328P"/>
          <p:cNvPicPr/>
          <p:nvPr/>
        </p:nvPicPr>
        <p:blipFill rotWithShape="1">
          <a:blip r:embed="rId3" cstate="print">
            <a:extLst>
              <a:ext uri="{28A0092B-C50C-407E-A947-70E740481C1C}">
                <a14:useLocalDpi xmlns:a14="http://schemas.microsoft.com/office/drawing/2010/main" val="0"/>
              </a:ext>
            </a:extLst>
          </a:blip>
          <a:srcRect l="10747" t="19345" r="9557" b="17328"/>
          <a:stretch/>
        </p:blipFill>
        <p:spPr bwMode="auto">
          <a:xfrm>
            <a:off x="981844" y="2420888"/>
            <a:ext cx="3084387" cy="2520280"/>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48444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smtClean="0"/>
              <a:t>Farklı kullanım amaçlarına göre tasarlanmış programlama kartları</a:t>
            </a:r>
            <a:endParaRPr lang="tr-TR" dirty="0"/>
          </a:p>
        </p:txBody>
      </p:sp>
      <p:sp>
        <p:nvSpPr>
          <p:cNvPr id="6" name="Dikdörtgen 5"/>
          <p:cNvSpPr/>
          <p:nvPr/>
        </p:nvSpPr>
        <p:spPr>
          <a:xfrm>
            <a:off x="4222204" y="1736093"/>
            <a:ext cx="6840760" cy="4524315"/>
          </a:xfrm>
          <a:prstGeom prst="rect">
            <a:avLst/>
          </a:prstGeom>
        </p:spPr>
        <p:txBody>
          <a:bodyPr wrap="square">
            <a:spAutoFit/>
          </a:bodyPr>
          <a:lstStyle/>
          <a:p>
            <a:r>
              <a:rPr lang="tr-TR" b="1" dirty="0" err="1"/>
              <a:t>Arduino</a:t>
            </a:r>
            <a:r>
              <a:rPr lang="tr-TR" b="1" dirty="0"/>
              <a:t> </a:t>
            </a:r>
            <a:r>
              <a:rPr lang="tr-TR" b="1" dirty="0" err="1"/>
              <a:t>Uno</a:t>
            </a:r>
            <a:r>
              <a:rPr lang="tr-TR" b="1" dirty="0"/>
              <a:t> </a:t>
            </a:r>
            <a:r>
              <a:rPr lang="tr-TR" dirty="0"/>
              <a:t>R3 ürünü ATmega328P işlemci kullanan bir geliştirme kartıdır. İtalya'da 5 arkadaş tarafından üniversite projesi olarak tasarlanan </a:t>
            </a:r>
            <a:r>
              <a:rPr lang="tr-TR" dirty="0" err="1"/>
              <a:t>Arduino</a:t>
            </a:r>
            <a:r>
              <a:rPr lang="tr-TR" dirty="0"/>
              <a:t> ürünleri kısa zamanda büyük ilgi görüp tüm dünyada hobi olarak elektronikle uğraşan insanlar</a:t>
            </a:r>
            <a:r>
              <a:rPr lang="tr-TR" dirty="0" smtClean="0"/>
              <a:t>, öğrenciler </a:t>
            </a:r>
            <a:r>
              <a:rPr lang="tr-TR" dirty="0"/>
              <a:t>hatta uzmanlar tarafından kullanılmaya başladı. </a:t>
            </a:r>
          </a:p>
          <a:p>
            <a:r>
              <a:rPr lang="tr-TR" dirty="0" err="1"/>
              <a:t>Arduino</a:t>
            </a:r>
            <a:r>
              <a:rPr lang="tr-TR" dirty="0"/>
              <a:t> açık kaynak kodludur.  </a:t>
            </a:r>
            <a:r>
              <a:rPr lang="tr-TR" dirty="0" err="1"/>
              <a:t>Arduino</a:t>
            </a:r>
            <a:r>
              <a:rPr lang="tr-TR" dirty="0"/>
              <a:t> </a:t>
            </a:r>
            <a:r>
              <a:rPr lang="tr-TR" dirty="0" err="1"/>
              <a:t>Uno</a:t>
            </a:r>
            <a:r>
              <a:rPr lang="tr-TR" dirty="0"/>
              <a:t> R3 14 adet dijital </a:t>
            </a:r>
            <a:r>
              <a:rPr lang="tr-TR" dirty="0" err="1"/>
              <a:t>pine</a:t>
            </a:r>
            <a:r>
              <a:rPr lang="tr-TR" dirty="0"/>
              <a:t>, 6 adet analog giriş </a:t>
            </a:r>
            <a:r>
              <a:rPr lang="tr-TR" dirty="0" err="1"/>
              <a:t>pinine</a:t>
            </a:r>
            <a:r>
              <a:rPr lang="tr-TR" dirty="0"/>
              <a:t> sahip </a:t>
            </a:r>
            <a:r>
              <a:rPr lang="tr-TR" dirty="0" err="1"/>
              <a:t>mikrodenetleyici</a:t>
            </a:r>
            <a:r>
              <a:rPr lang="tr-TR" dirty="0"/>
              <a:t> modülüdür. 5 V ile çalışır. </a:t>
            </a:r>
          </a:p>
        </p:txBody>
      </p:sp>
      <p:pic>
        <p:nvPicPr>
          <p:cNvPr id="7" name="Resim 6" descr="Orjinal Arduino Uno R3"/>
          <p:cNvPicPr/>
          <p:nvPr/>
        </p:nvPicPr>
        <p:blipFill rotWithShape="1">
          <a:blip r:embed="rId3">
            <a:extLst>
              <a:ext uri="{28A0092B-C50C-407E-A947-70E740481C1C}">
                <a14:useLocalDpi xmlns:a14="http://schemas.microsoft.com/office/drawing/2010/main" val="0"/>
              </a:ext>
            </a:extLst>
          </a:blip>
          <a:srcRect l="20006" t="27612" r="19809" b="27579"/>
          <a:stretch/>
        </p:blipFill>
        <p:spPr bwMode="auto">
          <a:xfrm>
            <a:off x="1117309" y="2274106"/>
            <a:ext cx="2960879" cy="2307022"/>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09697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Arduino</a:t>
            </a:r>
            <a:endParaRPr lang="tr-TR" dirty="0"/>
          </a:p>
        </p:txBody>
      </p:sp>
      <p:sp>
        <p:nvSpPr>
          <p:cNvPr id="3" name="İçerik Yer Tutucusu 2"/>
          <p:cNvSpPr>
            <a:spLocks noGrp="1"/>
          </p:cNvSpPr>
          <p:nvPr>
            <p:ph idx="1"/>
          </p:nvPr>
        </p:nvSpPr>
        <p:spPr/>
        <p:txBody>
          <a:bodyPr/>
          <a:lstStyle/>
          <a:p>
            <a:r>
              <a:rPr lang="tr-TR" dirty="0" err="1"/>
              <a:t>Arduino</a:t>
            </a:r>
            <a:r>
              <a:rPr lang="tr-TR" dirty="0"/>
              <a:t>, kullanımı kolay, donanım ve yazılıma dayanan açık kaynaklı bir fiziksel programlama platformdur. </a:t>
            </a:r>
            <a:endParaRPr lang="tr-TR" dirty="0" smtClean="0"/>
          </a:p>
        </p:txBody>
      </p:sp>
      <p:pic>
        <p:nvPicPr>
          <p:cNvPr id="4" name="Resim 3"/>
          <p:cNvPicPr/>
          <p:nvPr/>
        </p:nvPicPr>
        <p:blipFill>
          <a:blip r:embed="rId2">
            <a:extLst>
              <a:ext uri="{28A0092B-C50C-407E-A947-70E740481C1C}">
                <a14:useLocalDpi xmlns:a14="http://schemas.microsoft.com/office/drawing/2010/main" val="0"/>
              </a:ext>
            </a:extLst>
          </a:blip>
          <a:srcRect/>
          <a:stretch>
            <a:fillRect/>
          </a:stretch>
        </p:blipFill>
        <p:spPr bwMode="auto">
          <a:xfrm>
            <a:off x="2998068" y="2564904"/>
            <a:ext cx="4392488" cy="3523084"/>
          </a:xfrm>
          <a:prstGeom prst="rect">
            <a:avLst/>
          </a:prstGeom>
          <a:noFill/>
          <a:ln>
            <a:noFill/>
          </a:ln>
        </p:spPr>
      </p:pic>
    </p:spTree>
    <p:extLst>
      <p:ext uri="{BB962C8B-B14F-4D97-AF65-F5344CB8AC3E}">
        <p14:creationId xmlns:p14="http://schemas.microsoft.com/office/powerpoint/2010/main" val="1731995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r>
              <a:rPr lang="tr-TR" dirty="0"/>
              <a:t>Mikroişlemci Nedir?</a:t>
            </a:r>
          </a:p>
        </p:txBody>
      </p:sp>
      <p:sp>
        <p:nvSpPr>
          <p:cNvPr id="3" name="İçerik Yer Tutucusu 2"/>
          <p:cNvSpPr>
            <a:spLocks noGrp="1"/>
          </p:cNvSpPr>
          <p:nvPr>
            <p:ph idx="1"/>
          </p:nvPr>
        </p:nvSpPr>
        <p:spPr/>
        <p:txBody>
          <a:bodyPr rtlCol="0"/>
          <a:lstStyle/>
          <a:p>
            <a:pPr>
              <a:lnSpc>
                <a:spcPct val="100000"/>
              </a:lnSpc>
            </a:pPr>
            <a:r>
              <a:rPr lang="tr-TR" dirty="0"/>
              <a:t>Yapısında bir CPU (Central </a:t>
            </a:r>
            <a:r>
              <a:rPr lang="tr-TR" dirty="0" err="1"/>
              <a:t>Processing</a:t>
            </a:r>
            <a:r>
              <a:rPr lang="tr-TR" dirty="0"/>
              <a:t> </a:t>
            </a:r>
            <a:r>
              <a:rPr lang="tr-TR" dirty="0" err="1"/>
              <a:t>Unit</a:t>
            </a:r>
            <a:r>
              <a:rPr lang="tr-TR" dirty="0"/>
              <a:t>/Merkezi İşlem Birimi), ön bellek ve </a:t>
            </a:r>
            <a:r>
              <a:rPr lang="tr-TR" dirty="0" err="1"/>
              <a:t>input</a:t>
            </a:r>
            <a:r>
              <a:rPr lang="tr-TR" dirty="0"/>
              <a:t>/</a:t>
            </a:r>
            <a:r>
              <a:rPr lang="tr-TR" dirty="0" err="1"/>
              <a:t>output</a:t>
            </a:r>
            <a:r>
              <a:rPr lang="tr-TR" dirty="0"/>
              <a:t> (giriş/çıkış) birimleri bulunan devrelere mikroişlemci denir. Bir sistemin beyni olarak tanımlanabilir. Bağlı oldukları sistemi kontrol ederler.</a:t>
            </a:r>
          </a:p>
        </p:txBody>
      </p:sp>
      <p:pic>
        <p:nvPicPr>
          <p:cNvPr id="4" name="Resim 3" descr="mikroişlemci ile ilgili görsel sonucu"/>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94612" y="2996952"/>
            <a:ext cx="3587606" cy="3587606"/>
          </a:xfrm>
          <a:prstGeom prst="rect">
            <a:avLst/>
          </a:prstGeom>
          <a:noFill/>
          <a:ln>
            <a:noFill/>
          </a:ln>
        </p:spPr>
      </p:pic>
      <p:sp>
        <p:nvSpPr>
          <p:cNvPr id="5" name="Metin kutusu 4"/>
          <p:cNvSpPr txBox="1"/>
          <p:nvPr/>
        </p:nvSpPr>
        <p:spPr>
          <a:xfrm>
            <a:off x="1117309" y="3645024"/>
            <a:ext cx="6777303" cy="2197525"/>
          </a:xfrm>
          <a:prstGeom prst="rect">
            <a:avLst/>
          </a:prstGeom>
          <a:noFill/>
        </p:spPr>
        <p:txBody>
          <a:bodyPr wrap="square" rtlCol="0">
            <a:spAutoFit/>
          </a:bodyPr>
          <a:lstStyle/>
          <a:p>
            <a:pPr marL="342900" indent="-342900">
              <a:lnSpc>
                <a:spcPct val="95000"/>
              </a:lnSpc>
              <a:buFont typeface="Arial" panose="020B0604020202020204" pitchFamily="34" charset="0"/>
              <a:buChar char="•"/>
            </a:pPr>
            <a:r>
              <a:rPr lang="tr-TR" dirty="0"/>
              <a:t>Mikroişlemcinin merkezinde ise CPU vardır. </a:t>
            </a:r>
            <a:endParaRPr lang="tr-TR" dirty="0" smtClean="0"/>
          </a:p>
          <a:p>
            <a:pPr marL="342900" indent="-342900">
              <a:lnSpc>
                <a:spcPct val="95000"/>
              </a:lnSpc>
              <a:buFont typeface="Arial" panose="020B0604020202020204" pitchFamily="34" charset="0"/>
              <a:buChar char="•"/>
            </a:pPr>
            <a:r>
              <a:rPr lang="tr-TR" dirty="0" smtClean="0"/>
              <a:t>CPU </a:t>
            </a:r>
            <a:r>
              <a:rPr lang="tr-TR" dirty="0"/>
              <a:t>veri işleme ve veri akışını sağlar. </a:t>
            </a:r>
            <a:endParaRPr lang="tr-TR" dirty="0" smtClean="0"/>
          </a:p>
          <a:p>
            <a:pPr marL="342900" indent="-342900">
              <a:lnSpc>
                <a:spcPct val="95000"/>
              </a:lnSpc>
              <a:buFont typeface="Arial" panose="020B0604020202020204" pitchFamily="34" charset="0"/>
              <a:buChar char="•"/>
            </a:pPr>
            <a:r>
              <a:rPr lang="tr-TR" dirty="0" smtClean="0"/>
              <a:t>Bu </a:t>
            </a:r>
            <a:r>
              <a:rPr lang="tr-TR" dirty="0"/>
              <a:t>işlemi CPU içerisinde yer alan ALU (Aritmetik Mantık Birimi) gerçekleştirir. </a:t>
            </a:r>
            <a:endParaRPr lang="tr-TR" dirty="0" smtClean="0"/>
          </a:p>
          <a:p>
            <a:pPr marL="342900" indent="-342900">
              <a:lnSpc>
                <a:spcPct val="95000"/>
              </a:lnSpc>
              <a:buFont typeface="Arial" panose="020B0604020202020204" pitchFamily="34" charset="0"/>
              <a:buChar char="•"/>
            </a:pPr>
            <a:r>
              <a:rPr lang="tr-TR" dirty="0" smtClean="0"/>
              <a:t>Tüm </a:t>
            </a:r>
            <a:r>
              <a:rPr lang="tr-TR" dirty="0"/>
              <a:t>lojik işlemler bu birimde yapılır.  </a:t>
            </a:r>
          </a:p>
          <a:p>
            <a:pPr marL="342900" indent="-342900">
              <a:lnSpc>
                <a:spcPct val="95000"/>
              </a:lnSpc>
              <a:buFont typeface="Arial" panose="020B0604020202020204" pitchFamily="34" charset="0"/>
              <a:buChar char="•"/>
            </a:pPr>
            <a:endParaRPr lang="tr-TR" dirty="0"/>
          </a:p>
        </p:txBody>
      </p:sp>
    </p:spTree>
    <p:extLst>
      <p:ext uri="{BB962C8B-B14F-4D97-AF65-F5344CB8AC3E}">
        <p14:creationId xmlns:p14="http://schemas.microsoft.com/office/powerpoint/2010/main" val="3422892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Arduino</a:t>
            </a:r>
            <a:endParaRPr lang="tr-TR" dirty="0"/>
          </a:p>
        </p:txBody>
      </p:sp>
      <p:sp>
        <p:nvSpPr>
          <p:cNvPr id="3" name="İçerik Yer Tutucusu 2"/>
          <p:cNvSpPr>
            <a:spLocks noGrp="1"/>
          </p:cNvSpPr>
          <p:nvPr>
            <p:ph idx="1"/>
          </p:nvPr>
        </p:nvSpPr>
        <p:spPr/>
        <p:txBody>
          <a:bodyPr>
            <a:normAutofit lnSpcReduction="10000"/>
          </a:bodyPr>
          <a:lstStyle/>
          <a:p>
            <a:r>
              <a:rPr lang="tr-TR" dirty="0" err="1" smtClean="0"/>
              <a:t>Arduino</a:t>
            </a:r>
            <a:r>
              <a:rPr lang="tr-TR" dirty="0"/>
              <a:t>, üzerindeki girişler ile aldığı sinyalleri (</a:t>
            </a:r>
            <a:r>
              <a:rPr lang="tr-TR" dirty="0" err="1"/>
              <a:t>örneğin:sensör</a:t>
            </a:r>
            <a:r>
              <a:rPr lang="tr-TR" dirty="0"/>
              <a:t> üzerinde ki ışık veya sıcaklık) yazılan programa göre işleyerek çıkışa aktarır( LCD’de sıcaklık değerini gösterir, LED’i yakar ya da bir motoru çalıştırır). </a:t>
            </a:r>
            <a:endParaRPr lang="tr-TR" dirty="0" smtClean="0"/>
          </a:p>
          <a:p>
            <a:r>
              <a:rPr lang="tr-TR" dirty="0" err="1" smtClean="0"/>
              <a:t>Arduino</a:t>
            </a:r>
            <a:r>
              <a:rPr lang="tr-TR" dirty="0" smtClean="0"/>
              <a:t> </a:t>
            </a:r>
            <a:r>
              <a:rPr lang="tr-TR" dirty="0"/>
              <a:t>programlama dili (C tabanlıdır) ve </a:t>
            </a:r>
            <a:r>
              <a:rPr lang="tr-TR" dirty="0" err="1"/>
              <a:t>Arduino</a:t>
            </a:r>
            <a:r>
              <a:rPr lang="tr-TR" dirty="0"/>
              <a:t> Yazılımı (IDE) ile </a:t>
            </a:r>
            <a:r>
              <a:rPr lang="tr-TR" dirty="0" err="1"/>
              <a:t>Arduino</a:t>
            </a:r>
            <a:r>
              <a:rPr lang="tr-TR" dirty="0"/>
              <a:t> kontrol edilir. Farklı uygulama alanlarına göre özelleştirilmiş birçok </a:t>
            </a:r>
            <a:r>
              <a:rPr lang="tr-TR" dirty="0" err="1"/>
              <a:t>arduino</a:t>
            </a:r>
            <a:r>
              <a:rPr lang="tr-TR" dirty="0"/>
              <a:t> kartı mevcuttur. </a:t>
            </a:r>
            <a:endParaRPr lang="tr-TR" dirty="0" smtClean="0"/>
          </a:p>
          <a:p>
            <a:r>
              <a:rPr lang="tr-TR" dirty="0"/>
              <a:t>Basit ve erişilebilir kullanıcı deneyimi sayesinde </a:t>
            </a:r>
            <a:r>
              <a:rPr lang="tr-TR" dirty="0" err="1"/>
              <a:t>Arduino</a:t>
            </a:r>
            <a:r>
              <a:rPr lang="tr-TR" dirty="0"/>
              <a:t> binlerce farklı proje ve uygulamada kullanılmaktadır. </a:t>
            </a:r>
            <a:r>
              <a:rPr lang="tr-TR" dirty="0" err="1"/>
              <a:t>Arduino</a:t>
            </a:r>
            <a:r>
              <a:rPr lang="tr-TR" dirty="0"/>
              <a:t> yazılımı yeni başlayanlar için kolay kullanımlı olmakla birlikte ileri düzey kullanıcılar için yeterince esnektir. Mac, Windows ve Linux üzerinde çalışabilir. </a:t>
            </a:r>
          </a:p>
          <a:p>
            <a:endParaRPr lang="tr-TR" dirty="0"/>
          </a:p>
        </p:txBody>
      </p:sp>
    </p:spTree>
    <p:extLst>
      <p:ext uri="{BB962C8B-B14F-4D97-AF65-F5344CB8AC3E}">
        <p14:creationId xmlns:p14="http://schemas.microsoft.com/office/powerpoint/2010/main" val="264519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a:t>Arduino</a:t>
            </a:r>
            <a:r>
              <a:rPr lang="tr-TR" dirty="0"/>
              <a:t> teknik </a:t>
            </a:r>
            <a:r>
              <a:rPr lang="tr-TR" dirty="0" smtClean="0"/>
              <a:t>özellikleri</a:t>
            </a:r>
            <a:endParaRPr lang="tr-TR" dirty="0"/>
          </a:p>
        </p:txBody>
      </p:sp>
      <p:sp>
        <p:nvSpPr>
          <p:cNvPr id="3" name="İçerik Yer Tutucusu 2"/>
          <p:cNvSpPr>
            <a:spLocks noGrp="1"/>
          </p:cNvSpPr>
          <p:nvPr>
            <p:ph idx="1"/>
          </p:nvPr>
        </p:nvSpPr>
        <p:spPr>
          <a:xfrm>
            <a:off x="1117309" y="1701800"/>
            <a:ext cx="4545055" cy="4470400"/>
          </a:xfrm>
        </p:spPr>
        <p:txBody>
          <a:bodyPr/>
          <a:lstStyle/>
          <a:p>
            <a:r>
              <a:rPr lang="tr-TR" dirty="0" err="1"/>
              <a:t>Arduino’ya</a:t>
            </a:r>
            <a:r>
              <a:rPr lang="tr-TR" dirty="0"/>
              <a:t> USB ile ya da 7-12 arası bir adaptör ile güç verilebilir. Ya da </a:t>
            </a:r>
            <a:r>
              <a:rPr lang="tr-TR" dirty="0" err="1"/>
              <a:t>Vin</a:t>
            </a:r>
            <a:r>
              <a:rPr lang="tr-TR" dirty="0"/>
              <a:t> </a:t>
            </a:r>
            <a:r>
              <a:rPr lang="tr-TR" dirty="0" err="1"/>
              <a:t>Pini</a:t>
            </a:r>
            <a:r>
              <a:rPr lang="tr-TR" dirty="0"/>
              <a:t> kullanılarak </a:t>
            </a:r>
            <a:r>
              <a:rPr lang="tr-TR" dirty="0" err="1"/>
              <a:t>arduino</a:t>
            </a:r>
            <a:r>
              <a:rPr lang="tr-TR" dirty="0"/>
              <a:t> çalıştırılabilir. </a:t>
            </a:r>
            <a:endParaRPr lang="tr-TR" dirty="0" smtClean="0"/>
          </a:p>
          <a:p>
            <a:r>
              <a:rPr lang="tr-TR" dirty="0" err="1" smtClean="0"/>
              <a:t>Arduinodan</a:t>
            </a:r>
            <a:r>
              <a:rPr lang="tr-TR" dirty="0" smtClean="0"/>
              <a:t> </a:t>
            </a:r>
            <a:r>
              <a:rPr lang="tr-TR" dirty="0"/>
              <a:t>5V ve 3.3V çıkış gerilimleri alınabilir. IOREF </a:t>
            </a:r>
            <a:r>
              <a:rPr lang="tr-TR" dirty="0" err="1"/>
              <a:t>pini</a:t>
            </a:r>
            <a:r>
              <a:rPr lang="tr-TR" dirty="0"/>
              <a:t> </a:t>
            </a:r>
            <a:r>
              <a:rPr lang="tr-TR" dirty="0" err="1"/>
              <a:t>mikrodenetleyicinin</a:t>
            </a:r>
            <a:r>
              <a:rPr lang="tr-TR" dirty="0"/>
              <a:t> çalıştığı voltaj referansını sağlar.</a:t>
            </a:r>
          </a:p>
          <a:p>
            <a:endParaRPr lang="tr-TR" dirty="0"/>
          </a:p>
        </p:txBody>
      </p:sp>
      <p:pic>
        <p:nvPicPr>
          <p:cNvPr id="4" name="Resim 3"/>
          <p:cNvPicPr/>
          <p:nvPr/>
        </p:nvPicPr>
        <p:blipFill rotWithShape="1">
          <a:blip r:embed="rId2">
            <a:extLst>
              <a:ext uri="{28A0092B-C50C-407E-A947-70E740481C1C}">
                <a14:useLocalDpi xmlns:a14="http://schemas.microsoft.com/office/drawing/2010/main" val="0"/>
              </a:ext>
            </a:extLst>
          </a:blip>
          <a:srcRect b="11017"/>
          <a:stretch/>
        </p:blipFill>
        <p:spPr bwMode="auto">
          <a:xfrm>
            <a:off x="5806380" y="2041611"/>
            <a:ext cx="5760085" cy="433387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610083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a:t>Arduino</a:t>
            </a:r>
            <a:r>
              <a:rPr lang="tr-TR" dirty="0"/>
              <a:t> teknik </a:t>
            </a:r>
            <a:r>
              <a:rPr lang="tr-TR" dirty="0" smtClean="0"/>
              <a:t>özellikleri</a:t>
            </a:r>
            <a:endParaRPr lang="tr-TR" dirty="0"/>
          </a:p>
        </p:txBody>
      </p:sp>
      <p:sp>
        <p:nvSpPr>
          <p:cNvPr id="3" name="İçerik Yer Tutucusu 2"/>
          <p:cNvSpPr>
            <a:spLocks noGrp="1"/>
          </p:cNvSpPr>
          <p:nvPr>
            <p:ph idx="1"/>
          </p:nvPr>
        </p:nvSpPr>
        <p:spPr>
          <a:xfrm>
            <a:off x="1117309" y="1701800"/>
            <a:ext cx="4545055" cy="4470400"/>
          </a:xfrm>
        </p:spPr>
        <p:txBody>
          <a:bodyPr/>
          <a:lstStyle/>
          <a:p>
            <a:r>
              <a:rPr lang="tr-TR" dirty="0" err="1"/>
              <a:t>Arduinoda</a:t>
            </a:r>
            <a:r>
              <a:rPr lang="tr-TR" dirty="0"/>
              <a:t> 5V ile çalışan 14 adet dijital </a:t>
            </a:r>
            <a:r>
              <a:rPr lang="tr-TR" dirty="0" err="1"/>
              <a:t>pin</a:t>
            </a:r>
            <a:r>
              <a:rPr lang="tr-TR" dirty="0"/>
              <a:t> (0-13) bulunmaktadır. </a:t>
            </a:r>
            <a:endParaRPr lang="tr-TR" dirty="0" smtClean="0"/>
          </a:p>
          <a:p>
            <a:r>
              <a:rPr lang="tr-TR" dirty="0" err="1" smtClean="0"/>
              <a:t>Pinler</a:t>
            </a:r>
            <a:r>
              <a:rPr lang="tr-TR" dirty="0" smtClean="0"/>
              <a:t> </a:t>
            </a:r>
            <a:r>
              <a:rPr lang="tr-TR" dirty="0"/>
              <a:t>için tavsiye edilen akım miktarı 20mA’dir. </a:t>
            </a:r>
            <a:endParaRPr lang="tr-TR" dirty="0" smtClean="0"/>
          </a:p>
          <a:p>
            <a:r>
              <a:rPr lang="tr-TR" dirty="0" smtClean="0"/>
              <a:t>Dijital </a:t>
            </a:r>
            <a:r>
              <a:rPr lang="tr-TR" dirty="0" err="1"/>
              <a:t>pinlerden</a:t>
            </a:r>
            <a:r>
              <a:rPr lang="tr-TR" dirty="0"/>
              <a:t> bazılarının özel görevleri vardır. </a:t>
            </a:r>
          </a:p>
        </p:txBody>
      </p:sp>
      <p:pic>
        <p:nvPicPr>
          <p:cNvPr id="4" name="Resim 3"/>
          <p:cNvPicPr/>
          <p:nvPr/>
        </p:nvPicPr>
        <p:blipFill rotWithShape="1">
          <a:blip r:embed="rId2">
            <a:extLst>
              <a:ext uri="{28A0092B-C50C-407E-A947-70E740481C1C}">
                <a14:useLocalDpi xmlns:a14="http://schemas.microsoft.com/office/drawing/2010/main" val="0"/>
              </a:ext>
            </a:extLst>
          </a:blip>
          <a:srcRect b="11017"/>
          <a:stretch/>
        </p:blipFill>
        <p:spPr bwMode="auto">
          <a:xfrm>
            <a:off x="5806380" y="2041611"/>
            <a:ext cx="5760085" cy="433387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76179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a:t>Arduino</a:t>
            </a:r>
            <a:r>
              <a:rPr lang="tr-TR" dirty="0"/>
              <a:t> teknik </a:t>
            </a:r>
            <a:r>
              <a:rPr lang="tr-TR" dirty="0" smtClean="0"/>
              <a:t>özellikleri</a:t>
            </a:r>
            <a:endParaRPr lang="tr-TR" dirty="0"/>
          </a:p>
        </p:txBody>
      </p:sp>
      <p:sp>
        <p:nvSpPr>
          <p:cNvPr id="3" name="İçerik Yer Tutucusu 2"/>
          <p:cNvSpPr>
            <a:spLocks noGrp="1"/>
          </p:cNvSpPr>
          <p:nvPr>
            <p:ph idx="1"/>
          </p:nvPr>
        </p:nvSpPr>
        <p:spPr>
          <a:xfrm>
            <a:off x="1117309" y="1701800"/>
            <a:ext cx="4545055" cy="4470400"/>
          </a:xfrm>
        </p:spPr>
        <p:txBody>
          <a:bodyPr>
            <a:normAutofit fontScale="92500" lnSpcReduction="20000"/>
          </a:bodyPr>
          <a:lstStyle/>
          <a:p>
            <a:r>
              <a:rPr lang="tr-TR" dirty="0"/>
              <a:t>Seri iletişim içi RX (0) ve TX (1) olmak üzere 2 </a:t>
            </a:r>
            <a:r>
              <a:rPr lang="tr-TR" dirty="0" err="1"/>
              <a:t>pin</a:t>
            </a:r>
            <a:r>
              <a:rPr lang="tr-TR" dirty="0"/>
              <a:t>, 6 adet PWM </a:t>
            </a:r>
            <a:r>
              <a:rPr lang="tr-TR" dirty="0" err="1"/>
              <a:t>pin</a:t>
            </a:r>
            <a:r>
              <a:rPr lang="tr-TR" dirty="0"/>
              <a:t> (3,5,6,9,10 ve 11), </a:t>
            </a:r>
            <a:endParaRPr lang="tr-TR" dirty="0" smtClean="0"/>
          </a:p>
          <a:p>
            <a:r>
              <a:rPr lang="tr-TR" dirty="0" err="1" smtClean="0"/>
              <a:t>Arduino'nun</a:t>
            </a:r>
            <a:r>
              <a:rPr lang="tr-TR" dirty="0" smtClean="0"/>
              <a:t> </a:t>
            </a:r>
            <a:r>
              <a:rPr lang="tr-TR" dirty="0"/>
              <a:t>diğer </a:t>
            </a:r>
            <a:r>
              <a:rPr lang="tr-TR" dirty="0" err="1"/>
              <a:t>Arduino</a:t>
            </a:r>
            <a:r>
              <a:rPr lang="tr-TR" dirty="0"/>
              <a:t> veya </a:t>
            </a:r>
            <a:r>
              <a:rPr lang="tr-TR" dirty="0" err="1"/>
              <a:t>sensörlerle</a:t>
            </a:r>
            <a:r>
              <a:rPr lang="tr-TR" dirty="0"/>
              <a:t> kısa mesafede haberleşmesini sağlayan 4 adet SPI (10,11,12 ve 13) </a:t>
            </a:r>
            <a:endParaRPr lang="tr-TR" dirty="0" smtClean="0"/>
          </a:p>
          <a:p>
            <a:r>
              <a:rPr lang="tr-TR" dirty="0" smtClean="0"/>
              <a:t>ve </a:t>
            </a:r>
            <a:r>
              <a:rPr lang="tr-TR" dirty="0"/>
              <a:t>2 adet TWI </a:t>
            </a:r>
            <a:r>
              <a:rPr lang="tr-TR" dirty="0" err="1"/>
              <a:t>pini</a:t>
            </a:r>
            <a:r>
              <a:rPr lang="tr-TR" dirty="0"/>
              <a:t> (A4 ve A5) bulunmaktadır</a:t>
            </a:r>
            <a:r>
              <a:rPr lang="tr-TR" dirty="0" smtClean="0"/>
              <a:t>.</a:t>
            </a:r>
          </a:p>
          <a:p>
            <a:r>
              <a:rPr lang="tr-TR" dirty="0"/>
              <a:t>Bir kesmeyi tetiklemek için kullanılabilecek 2 adet </a:t>
            </a:r>
            <a:r>
              <a:rPr lang="tr-TR" dirty="0" err="1"/>
              <a:t>pin</a:t>
            </a:r>
            <a:r>
              <a:rPr lang="tr-TR" dirty="0"/>
              <a:t> (2 ve 3) bulunmaktadır. </a:t>
            </a:r>
          </a:p>
          <a:p>
            <a:endParaRPr lang="tr-TR" dirty="0"/>
          </a:p>
        </p:txBody>
      </p:sp>
      <p:pic>
        <p:nvPicPr>
          <p:cNvPr id="4" name="Resim 3"/>
          <p:cNvPicPr/>
          <p:nvPr/>
        </p:nvPicPr>
        <p:blipFill rotWithShape="1">
          <a:blip r:embed="rId2">
            <a:extLst>
              <a:ext uri="{28A0092B-C50C-407E-A947-70E740481C1C}">
                <a14:useLocalDpi xmlns:a14="http://schemas.microsoft.com/office/drawing/2010/main" val="0"/>
              </a:ext>
            </a:extLst>
          </a:blip>
          <a:srcRect b="11017"/>
          <a:stretch/>
        </p:blipFill>
        <p:spPr bwMode="auto">
          <a:xfrm>
            <a:off x="5806380" y="2041611"/>
            <a:ext cx="5760085" cy="433387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71654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a:t>Arduino</a:t>
            </a:r>
            <a:r>
              <a:rPr lang="tr-TR" dirty="0"/>
              <a:t> teknik </a:t>
            </a:r>
            <a:r>
              <a:rPr lang="tr-TR" dirty="0" smtClean="0"/>
              <a:t>özellikleri</a:t>
            </a:r>
            <a:endParaRPr lang="tr-TR" dirty="0"/>
          </a:p>
        </p:txBody>
      </p:sp>
      <p:sp>
        <p:nvSpPr>
          <p:cNvPr id="3" name="İçerik Yer Tutucusu 2"/>
          <p:cNvSpPr>
            <a:spLocks noGrp="1"/>
          </p:cNvSpPr>
          <p:nvPr>
            <p:ph idx="1"/>
          </p:nvPr>
        </p:nvSpPr>
        <p:spPr>
          <a:xfrm>
            <a:off x="1117309" y="1701800"/>
            <a:ext cx="4545055" cy="4470400"/>
          </a:xfrm>
        </p:spPr>
        <p:txBody>
          <a:bodyPr>
            <a:normAutofit fontScale="92500" lnSpcReduction="20000"/>
          </a:bodyPr>
          <a:lstStyle/>
          <a:p>
            <a:r>
              <a:rPr lang="tr-TR" dirty="0" smtClean="0"/>
              <a:t>Ayrıca</a:t>
            </a:r>
            <a:r>
              <a:rPr lang="tr-TR" dirty="0"/>
              <a:t>, 13. </a:t>
            </a:r>
            <a:r>
              <a:rPr lang="tr-TR" dirty="0" err="1"/>
              <a:t>pine</a:t>
            </a:r>
            <a:r>
              <a:rPr lang="tr-TR" dirty="0"/>
              <a:t> bağlı kart üzerinde bir LED vardır</a:t>
            </a:r>
            <a:r>
              <a:rPr lang="tr-TR" dirty="0" smtClean="0"/>
              <a:t>.</a:t>
            </a:r>
          </a:p>
          <a:p>
            <a:r>
              <a:rPr lang="tr-TR" dirty="0" err="1"/>
              <a:t>Arduino</a:t>
            </a:r>
            <a:r>
              <a:rPr lang="tr-TR" dirty="0"/>
              <a:t> 6 adet (A0-A5) analog </a:t>
            </a:r>
            <a:r>
              <a:rPr lang="tr-TR" dirty="0" err="1"/>
              <a:t>pine</a:t>
            </a:r>
            <a:r>
              <a:rPr lang="tr-TR" dirty="0"/>
              <a:t> sahiptir. </a:t>
            </a:r>
            <a:endParaRPr lang="tr-TR" dirty="0" smtClean="0"/>
          </a:p>
          <a:p>
            <a:r>
              <a:rPr lang="tr-TR" dirty="0" smtClean="0"/>
              <a:t>Analog </a:t>
            </a:r>
            <a:r>
              <a:rPr lang="tr-TR" dirty="0" err="1"/>
              <a:t>pinler</a:t>
            </a:r>
            <a:r>
              <a:rPr lang="tr-TR" dirty="0"/>
              <a:t> 0-5V aralığın 10 bitlik (1024 farklı değer) değerler alabilirler. </a:t>
            </a:r>
            <a:endParaRPr lang="tr-TR" dirty="0" smtClean="0"/>
          </a:p>
          <a:p>
            <a:r>
              <a:rPr lang="tr-TR" dirty="0" smtClean="0"/>
              <a:t>AREF </a:t>
            </a:r>
            <a:r>
              <a:rPr lang="tr-TR" dirty="0" err="1"/>
              <a:t>pini</a:t>
            </a:r>
            <a:r>
              <a:rPr lang="tr-TR" dirty="0"/>
              <a:t> Analog girişler için referans voltajıdır</a:t>
            </a:r>
            <a:r>
              <a:rPr lang="tr-TR" dirty="0" smtClean="0"/>
              <a:t>.</a:t>
            </a:r>
          </a:p>
          <a:p>
            <a:r>
              <a:rPr lang="tr-TR" dirty="0" err="1"/>
              <a:t>Mikrodenetleyiciyi</a:t>
            </a:r>
            <a:r>
              <a:rPr lang="tr-TR" dirty="0"/>
              <a:t> </a:t>
            </a:r>
            <a:r>
              <a:rPr lang="tr-TR" dirty="0" err="1"/>
              <a:t>resetlemek</a:t>
            </a:r>
            <a:r>
              <a:rPr lang="tr-TR" dirty="0"/>
              <a:t> için RESET </a:t>
            </a:r>
            <a:r>
              <a:rPr lang="tr-TR" dirty="0" err="1"/>
              <a:t>pini</a:t>
            </a:r>
            <a:r>
              <a:rPr lang="tr-TR" dirty="0"/>
              <a:t> bulunmaktadır. Genellikle </a:t>
            </a:r>
            <a:r>
              <a:rPr lang="tr-TR" dirty="0" err="1"/>
              <a:t>shield</a:t>
            </a:r>
            <a:r>
              <a:rPr lang="tr-TR" dirty="0"/>
              <a:t> üzerine </a:t>
            </a:r>
            <a:r>
              <a:rPr lang="tr-TR" dirty="0" err="1"/>
              <a:t>reset</a:t>
            </a:r>
            <a:r>
              <a:rPr lang="tr-TR" dirty="0"/>
              <a:t> butonu eklemek için kullanılır.</a:t>
            </a:r>
          </a:p>
          <a:p>
            <a:endParaRPr lang="tr-TR" dirty="0"/>
          </a:p>
          <a:p>
            <a:endParaRPr lang="tr-TR" dirty="0"/>
          </a:p>
        </p:txBody>
      </p:sp>
      <p:pic>
        <p:nvPicPr>
          <p:cNvPr id="4" name="Resim 3"/>
          <p:cNvPicPr/>
          <p:nvPr/>
        </p:nvPicPr>
        <p:blipFill rotWithShape="1">
          <a:blip r:embed="rId2">
            <a:extLst>
              <a:ext uri="{28A0092B-C50C-407E-A947-70E740481C1C}">
                <a14:useLocalDpi xmlns:a14="http://schemas.microsoft.com/office/drawing/2010/main" val="0"/>
              </a:ext>
            </a:extLst>
          </a:blip>
          <a:srcRect b="11017"/>
          <a:stretch/>
        </p:blipFill>
        <p:spPr bwMode="auto">
          <a:xfrm>
            <a:off x="5806380" y="2041611"/>
            <a:ext cx="5760085" cy="433387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85915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a:t>Arduino</a:t>
            </a:r>
            <a:r>
              <a:rPr lang="tr-TR" dirty="0"/>
              <a:t> teknik </a:t>
            </a:r>
            <a:r>
              <a:rPr lang="tr-TR" dirty="0" smtClean="0"/>
              <a:t>özellikleri</a:t>
            </a:r>
            <a:endParaRPr lang="tr-TR" dirty="0"/>
          </a:p>
        </p:txBody>
      </p:sp>
      <p:sp>
        <p:nvSpPr>
          <p:cNvPr id="3" name="İçerik Yer Tutucusu 2"/>
          <p:cNvSpPr>
            <a:spLocks noGrp="1"/>
          </p:cNvSpPr>
          <p:nvPr>
            <p:ph idx="1"/>
          </p:nvPr>
        </p:nvSpPr>
        <p:spPr>
          <a:xfrm>
            <a:off x="1117309" y="1701800"/>
            <a:ext cx="6129231" cy="4470400"/>
          </a:xfrm>
        </p:spPr>
        <p:txBody>
          <a:bodyPr>
            <a:normAutofit fontScale="92500"/>
          </a:bodyPr>
          <a:lstStyle/>
          <a:p>
            <a:r>
              <a:rPr lang="tr-TR" dirty="0" err="1"/>
              <a:t>Arduinoya</a:t>
            </a:r>
            <a:r>
              <a:rPr lang="tr-TR" dirty="0"/>
              <a:t> program yüklemek için </a:t>
            </a:r>
            <a:r>
              <a:rPr lang="tr-TR" dirty="0" err="1"/>
              <a:t>arduino</a:t>
            </a:r>
            <a:r>
              <a:rPr lang="tr-TR" dirty="0"/>
              <a:t> IDE yazılımı kullanılır. </a:t>
            </a:r>
            <a:endParaRPr lang="tr-TR" dirty="0" smtClean="0"/>
          </a:p>
          <a:p>
            <a:r>
              <a:rPr lang="tr-TR" dirty="0" err="1" smtClean="0"/>
              <a:t>Arduino</a:t>
            </a:r>
            <a:r>
              <a:rPr lang="tr-TR" dirty="0" smtClean="0"/>
              <a:t> </a:t>
            </a:r>
            <a:r>
              <a:rPr lang="tr-TR" dirty="0" err="1"/>
              <a:t>IDE’nin</a:t>
            </a:r>
            <a:r>
              <a:rPr lang="tr-TR" dirty="0"/>
              <a:t> ayrıca bir seri port ekranı vardır. Bu ekran üzerinden </a:t>
            </a:r>
            <a:r>
              <a:rPr lang="tr-TR" dirty="0" err="1"/>
              <a:t>arduino</a:t>
            </a:r>
            <a:r>
              <a:rPr lang="tr-TR" dirty="0"/>
              <a:t> ile </a:t>
            </a:r>
            <a:r>
              <a:rPr lang="tr-TR" dirty="0" err="1"/>
              <a:t>haberleşilebilir</a:t>
            </a:r>
            <a:r>
              <a:rPr lang="tr-TR" dirty="0"/>
              <a:t>. </a:t>
            </a:r>
            <a:endParaRPr lang="tr-TR" dirty="0" smtClean="0"/>
          </a:p>
          <a:p>
            <a:r>
              <a:rPr lang="tr-TR" dirty="0" err="1" smtClean="0"/>
              <a:t>Arduino</a:t>
            </a:r>
            <a:r>
              <a:rPr lang="tr-TR" dirty="0"/>
              <a:t>, bilgisayarınızın USB portunu aşırı akım ve kısa devreden koruyan </a:t>
            </a:r>
            <a:r>
              <a:rPr lang="tr-TR" dirty="0" err="1"/>
              <a:t>resetlenebilir</a:t>
            </a:r>
            <a:r>
              <a:rPr lang="tr-TR" dirty="0"/>
              <a:t> bir çoklu sigortası bulunur. Eğer USB portuna 500 </a:t>
            </a:r>
            <a:r>
              <a:rPr lang="tr-TR" dirty="0" err="1"/>
              <a:t>mA</a:t>
            </a:r>
            <a:r>
              <a:rPr lang="tr-TR" dirty="0"/>
              <a:t> den fazla bir yük binerse, sigorta otomatik olarak bağlantıyı kısa devre veya aşırı akım durumu ortadan kalkana dek keser.</a:t>
            </a:r>
          </a:p>
          <a:p>
            <a:endParaRPr lang="tr-TR" dirty="0"/>
          </a:p>
          <a:p>
            <a:endParaRPr lang="tr-TR" dirty="0"/>
          </a:p>
        </p:txBody>
      </p:sp>
      <p:pic>
        <p:nvPicPr>
          <p:cNvPr id="5" name="Resim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86500" y="1844824"/>
            <a:ext cx="4532075" cy="3776730"/>
          </a:xfrm>
          <a:prstGeom prst="rect">
            <a:avLst/>
          </a:prstGeom>
        </p:spPr>
      </p:pic>
    </p:spTree>
    <p:extLst>
      <p:ext uri="{BB962C8B-B14F-4D97-AF65-F5344CB8AC3E}">
        <p14:creationId xmlns:p14="http://schemas.microsoft.com/office/powerpoint/2010/main" val="3653700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Raspberry</a:t>
            </a:r>
            <a:r>
              <a:rPr lang="tr-TR" dirty="0" smtClean="0"/>
              <a:t> Pi</a:t>
            </a:r>
            <a:endParaRPr lang="tr-TR" dirty="0"/>
          </a:p>
        </p:txBody>
      </p:sp>
      <p:sp>
        <p:nvSpPr>
          <p:cNvPr id="3" name="İçerik Yer Tutucusu 2"/>
          <p:cNvSpPr>
            <a:spLocks noGrp="1"/>
          </p:cNvSpPr>
          <p:nvPr>
            <p:ph idx="1"/>
          </p:nvPr>
        </p:nvSpPr>
        <p:spPr/>
        <p:txBody>
          <a:bodyPr/>
          <a:lstStyle/>
          <a:p>
            <a:r>
              <a:rPr lang="tr-TR" dirty="0" err="1"/>
              <a:t>Raspberry</a:t>
            </a:r>
            <a:r>
              <a:rPr lang="tr-TR" dirty="0"/>
              <a:t> Pi, kredi kartı büyüklüğünde, Masaüstü veya dizüstü bilgisayarların yapabileceği çoğu işlemi yapabilme kapasitesine sahip bir bilgisayardır. </a:t>
            </a:r>
            <a:r>
              <a:rPr lang="tr-TR" dirty="0" err="1"/>
              <a:t>Raspberry</a:t>
            </a:r>
            <a:r>
              <a:rPr lang="tr-TR" dirty="0"/>
              <a:t> </a:t>
            </a:r>
            <a:r>
              <a:rPr lang="tr-TR" dirty="0" err="1"/>
              <a:t>Pi’nin</a:t>
            </a:r>
            <a:r>
              <a:rPr lang="tr-TR" dirty="0"/>
              <a:t> çeşitli modelleri bulunmaktadır. Bu modeller temelde aynı olsalar da, yenilik, hız vb. açılardan farklılık gösterirler.</a:t>
            </a:r>
          </a:p>
          <a:p>
            <a:endParaRPr lang="tr-TR" dirty="0"/>
          </a:p>
        </p:txBody>
      </p:sp>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428" y="3352130"/>
            <a:ext cx="5005465" cy="3222402"/>
          </a:xfrm>
          <a:prstGeom prst="rect">
            <a:avLst/>
          </a:prstGeom>
        </p:spPr>
      </p:pic>
    </p:spTree>
    <p:extLst>
      <p:ext uri="{BB962C8B-B14F-4D97-AF65-F5344CB8AC3E}">
        <p14:creationId xmlns:p14="http://schemas.microsoft.com/office/powerpoint/2010/main" val="1294720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Raspberry</a:t>
            </a:r>
            <a:r>
              <a:rPr lang="tr-TR" dirty="0" smtClean="0"/>
              <a:t> Pi</a:t>
            </a:r>
            <a:endParaRPr lang="tr-TR" dirty="0"/>
          </a:p>
        </p:txBody>
      </p:sp>
      <p:sp>
        <p:nvSpPr>
          <p:cNvPr id="3" name="İçerik Yer Tutucusu 2"/>
          <p:cNvSpPr>
            <a:spLocks noGrp="1"/>
          </p:cNvSpPr>
          <p:nvPr>
            <p:ph idx="1"/>
          </p:nvPr>
        </p:nvSpPr>
        <p:spPr/>
        <p:txBody>
          <a:bodyPr>
            <a:normAutofit fontScale="85000" lnSpcReduction="10000"/>
          </a:bodyPr>
          <a:lstStyle/>
          <a:p>
            <a:pPr marL="0" indent="0">
              <a:buNone/>
            </a:pPr>
            <a:r>
              <a:rPr lang="tr-TR" b="1" dirty="0"/>
              <a:t>Model A:</a:t>
            </a:r>
            <a:r>
              <a:rPr lang="tr-TR" dirty="0"/>
              <a:t> </a:t>
            </a:r>
            <a:endParaRPr lang="tr-TR" dirty="0" smtClean="0"/>
          </a:p>
          <a:p>
            <a:r>
              <a:rPr lang="tr-TR" dirty="0" err="1" smtClean="0"/>
              <a:t>Raspberry</a:t>
            </a:r>
            <a:r>
              <a:rPr lang="tr-TR" dirty="0" smtClean="0"/>
              <a:t> </a:t>
            </a:r>
            <a:r>
              <a:rPr lang="tr-TR" dirty="0" err="1"/>
              <a:t>Pi’nin</a:t>
            </a:r>
            <a:r>
              <a:rPr lang="tr-TR" dirty="0"/>
              <a:t> en temel sürümüdür. </a:t>
            </a:r>
            <a:r>
              <a:rPr lang="tr-TR" dirty="0" smtClean="0"/>
              <a:t>Üzerinde </a:t>
            </a:r>
            <a:r>
              <a:rPr lang="tr-TR" dirty="0"/>
              <a:t>sadece 1 adet USB portu, 3.5 mm stereo ses çıkışı, </a:t>
            </a:r>
            <a:r>
              <a:rPr lang="tr-TR" dirty="0" err="1"/>
              <a:t>kompozit</a:t>
            </a:r>
            <a:r>
              <a:rPr lang="tr-TR" dirty="0"/>
              <a:t> video ve HDMI portu bulunur. </a:t>
            </a:r>
            <a:endParaRPr lang="tr-TR" dirty="0" smtClean="0"/>
          </a:p>
          <a:p>
            <a:r>
              <a:rPr lang="tr-TR" dirty="0" smtClean="0"/>
              <a:t>Tek </a:t>
            </a:r>
            <a:r>
              <a:rPr lang="tr-TR" dirty="0"/>
              <a:t>çekirdek işlemciye sahiptir. 256MB RAM belleği vardır. 26-pinli GPIO konektörü bulunur. Az güç tüketir. Ethernet portu yoktur. </a:t>
            </a:r>
            <a:endParaRPr lang="tr-TR" dirty="0" smtClean="0"/>
          </a:p>
          <a:p>
            <a:r>
              <a:rPr lang="tr-TR" dirty="0" smtClean="0"/>
              <a:t>Model </a:t>
            </a:r>
            <a:r>
              <a:rPr lang="tr-TR" dirty="0"/>
              <a:t>A+ sürümünde GPIO 40 </a:t>
            </a:r>
            <a:r>
              <a:rPr lang="tr-TR" dirty="0" err="1"/>
              <a:t>pine</a:t>
            </a:r>
            <a:r>
              <a:rPr lang="tr-TR" dirty="0"/>
              <a:t> çıkarılmış ve mikro SD kart </a:t>
            </a:r>
            <a:r>
              <a:rPr lang="tr-TR" dirty="0" err="1"/>
              <a:t>slotu</a:t>
            </a:r>
            <a:r>
              <a:rPr lang="tr-TR" dirty="0"/>
              <a:t> eklenmiştir. </a:t>
            </a:r>
          </a:p>
          <a:p>
            <a:pPr marL="0" indent="0">
              <a:buNone/>
            </a:pPr>
            <a:r>
              <a:rPr lang="tr-TR" b="1" dirty="0"/>
              <a:t>Model B:</a:t>
            </a:r>
            <a:r>
              <a:rPr lang="tr-TR" dirty="0"/>
              <a:t> </a:t>
            </a:r>
            <a:endParaRPr lang="tr-TR" dirty="0" smtClean="0"/>
          </a:p>
          <a:p>
            <a:r>
              <a:rPr lang="tr-TR" dirty="0" smtClean="0"/>
              <a:t>2 </a:t>
            </a:r>
            <a:r>
              <a:rPr lang="tr-TR" dirty="0"/>
              <a:t>adet USB portu, Ethernet girişi, 3.5 mm stereo HDMI ve </a:t>
            </a:r>
            <a:r>
              <a:rPr lang="tr-TR" dirty="0" err="1"/>
              <a:t>kompozit</a:t>
            </a:r>
            <a:r>
              <a:rPr lang="tr-TR" dirty="0"/>
              <a:t> vi-</a:t>
            </a:r>
            <a:r>
              <a:rPr lang="tr-TR" dirty="0" err="1"/>
              <a:t>deo</a:t>
            </a:r>
            <a:r>
              <a:rPr lang="tr-TR" dirty="0"/>
              <a:t> çıkışları bulunur. 512MB RAM belleği vardır. 26-pinli GPIO konektörü bulunur. </a:t>
            </a:r>
            <a:endParaRPr lang="tr-TR" dirty="0" smtClean="0"/>
          </a:p>
          <a:p>
            <a:r>
              <a:rPr lang="tr-TR" dirty="0" smtClean="0"/>
              <a:t>Model </a:t>
            </a:r>
            <a:r>
              <a:rPr lang="tr-TR" dirty="0" err="1"/>
              <a:t>B+’da</a:t>
            </a:r>
            <a:r>
              <a:rPr lang="tr-TR" dirty="0"/>
              <a:t> USB portu 4’e çıkarılmıştır. 40 </a:t>
            </a:r>
            <a:r>
              <a:rPr lang="tr-TR" dirty="0" err="1"/>
              <a:t>pin</a:t>
            </a:r>
            <a:r>
              <a:rPr lang="tr-TR" dirty="0"/>
              <a:t> GPIO </a:t>
            </a:r>
            <a:r>
              <a:rPr lang="tr-TR" dirty="0" err="1"/>
              <a:t>konnektörü</a:t>
            </a:r>
            <a:r>
              <a:rPr lang="tr-TR" dirty="0"/>
              <a:t> bulunmaktadır.</a:t>
            </a:r>
          </a:p>
        </p:txBody>
      </p:sp>
    </p:spTree>
    <p:extLst>
      <p:ext uri="{BB962C8B-B14F-4D97-AF65-F5344CB8AC3E}">
        <p14:creationId xmlns:p14="http://schemas.microsoft.com/office/powerpoint/2010/main" val="722604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Raspberry</a:t>
            </a:r>
            <a:r>
              <a:rPr lang="tr-TR" dirty="0" smtClean="0"/>
              <a:t> Pi</a:t>
            </a:r>
            <a:endParaRPr lang="tr-TR" dirty="0"/>
          </a:p>
        </p:txBody>
      </p:sp>
      <p:sp>
        <p:nvSpPr>
          <p:cNvPr id="3" name="İçerik Yer Tutucusu 2"/>
          <p:cNvSpPr>
            <a:spLocks noGrp="1"/>
          </p:cNvSpPr>
          <p:nvPr>
            <p:ph idx="1"/>
          </p:nvPr>
        </p:nvSpPr>
        <p:spPr/>
        <p:txBody>
          <a:bodyPr>
            <a:normAutofit/>
          </a:bodyPr>
          <a:lstStyle/>
          <a:p>
            <a:pPr marL="0" indent="0">
              <a:buNone/>
            </a:pPr>
            <a:r>
              <a:rPr lang="tr-TR" b="1" dirty="0" err="1"/>
              <a:t>Raspberry</a:t>
            </a:r>
            <a:r>
              <a:rPr lang="tr-TR" b="1" dirty="0"/>
              <a:t> Pi 2: </a:t>
            </a:r>
            <a:endParaRPr lang="tr-TR" b="1" dirty="0" smtClean="0"/>
          </a:p>
          <a:p>
            <a:r>
              <a:rPr lang="tr-TR" dirty="0" smtClean="0"/>
              <a:t>Model </a:t>
            </a:r>
            <a:r>
              <a:rPr lang="tr-TR" dirty="0"/>
              <a:t>B+ ile aynı kart dizilimine sahiptir. Farklı olarak  4 çekirdekli işlemci ve 1GB RAM bellek bulunmaktadır.</a:t>
            </a:r>
          </a:p>
          <a:p>
            <a:pPr marL="0" indent="0">
              <a:buNone/>
            </a:pPr>
            <a:r>
              <a:rPr lang="tr-TR" b="1" dirty="0" err="1"/>
              <a:t>Raspberry</a:t>
            </a:r>
            <a:r>
              <a:rPr lang="tr-TR" b="1" dirty="0"/>
              <a:t> Pi 3: </a:t>
            </a:r>
            <a:endParaRPr lang="tr-TR" b="1" dirty="0" smtClean="0"/>
          </a:p>
          <a:p>
            <a:r>
              <a:rPr lang="tr-TR" dirty="0" err="1" smtClean="0"/>
              <a:t>Wi</a:t>
            </a:r>
            <a:r>
              <a:rPr lang="tr-TR" dirty="0" smtClean="0"/>
              <a:t>-Fi </a:t>
            </a:r>
            <a:r>
              <a:rPr lang="tr-TR" dirty="0"/>
              <a:t>ve Bluetooth bağlantıya sahiptir. 64-bit mimarisine sahip 4 çekirdekli 1.2 GHz işlemciye ve 1GB RAM belleğe sahiptir. </a:t>
            </a:r>
          </a:p>
          <a:p>
            <a:pPr marL="0" indent="0">
              <a:buNone/>
            </a:pPr>
            <a:r>
              <a:rPr lang="tr-TR" b="1" dirty="0" err="1"/>
              <a:t>Raspberry</a:t>
            </a:r>
            <a:r>
              <a:rPr lang="tr-TR" b="1" dirty="0"/>
              <a:t> Pi Zero: </a:t>
            </a:r>
            <a:endParaRPr lang="tr-TR" b="1" dirty="0" smtClean="0"/>
          </a:p>
          <a:p>
            <a:r>
              <a:rPr lang="tr-TR" dirty="0" smtClean="0"/>
              <a:t>En </a:t>
            </a:r>
            <a:r>
              <a:rPr lang="tr-TR" dirty="0"/>
              <a:t>küçük boyutlu </a:t>
            </a:r>
            <a:r>
              <a:rPr lang="tr-TR" dirty="0" err="1"/>
              <a:t>Raspberry</a:t>
            </a:r>
            <a:r>
              <a:rPr lang="tr-TR" dirty="0"/>
              <a:t> Pi modelidir. Donanımı (işlemci ve belleği) </a:t>
            </a:r>
            <a:r>
              <a:rPr lang="tr-TR" dirty="0" err="1"/>
              <a:t>Raspberry</a:t>
            </a:r>
            <a:r>
              <a:rPr lang="tr-TR" dirty="0"/>
              <a:t> Pi Model B ile aynıdır.</a:t>
            </a:r>
          </a:p>
        </p:txBody>
      </p:sp>
    </p:spTree>
    <p:extLst>
      <p:ext uri="{BB962C8B-B14F-4D97-AF65-F5344CB8AC3E}">
        <p14:creationId xmlns:p14="http://schemas.microsoft.com/office/powerpoint/2010/main" val="54851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Raspberry</a:t>
            </a:r>
            <a:r>
              <a:rPr lang="tr-TR" dirty="0" smtClean="0"/>
              <a:t> Pi</a:t>
            </a:r>
            <a:endParaRPr lang="tr-TR" dirty="0"/>
          </a:p>
        </p:txBody>
      </p:sp>
      <p:sp>
        <p:nvSpPr>
          <p:cNvPr id="3" name="İçerik Yer Tutucusu 2"/>
          <p:cNvSpPr>
            <a:spLocks noGrp="1"/>
          </p:cNvSpPr>
          <p:nvPr>
            <p:ph idx="1"/>
          </p:nvPr>
        </p:nvSpPr>
        <p:spPr/>
        <p:txBody>
          <a:bodyPr>
            <a:normAutofit/>
          </a:bodyPr>
          <a:lstStyle/>
          <a:p>
            <a:r>
              <a:rPr lang="tr-TR" dirty="0" err="1"/>
              <a:t>Raspberry</a:t>
            </a:r>
            <a:r>
              <a:rPr lang="tr-TR" dirty="0"/>
              <a:t> Pi </a:t>
            </a:r>
            <a:r>
              <a:rPr lang="tr-TR" dirty="0" err="1"/>
              <a:t>sd</a:t>
            </a:r>
            <a:r>
              <a:rPr lang="tr-TR" dirty="0"/>
              <a:t> karta kurulu </a:t>
            </a:r>
            <a:r>
              <a:rPr lang="tr-TR" dirty="0" err="1"/>
              <a:t>Rasbian</a:t>
            </a:r>
            <a:r>
              <a:rPr lang="tr-TR" dirty="0"/>
              <a:t> ya da izin verilen işletim sistemi ile çalışmaktadır. </a:t>
            </a:r>
            <a:endParaRPr lang="tr-TR" dirty="0" smtClean="0"/>
          </a:p>
          <a:p>
            <a:r>
              <a:rPr lang="tr-TR" dirty="0" err="1" smtClean="0"/>
              <a:t>Rasbian</a:t>
            </a:r>
            <a:r>
              <a:rPr lang="tr-TR" dirty="0" smtClean="0"/>
              <a:t> </a:t>
            </a:r>
            <a:r>
              <a:rPr lang="tr-TR" dirty="0"/>
              <a:t>işletim sistemi kurulu kartın takılması, USB porttan klavye-Mouse ve HDMI girişinden monitör bağlantısı yapıldıktan sonra Mikro USB güç </a:t>
            </a:r>
            <a:r>
              <a:rPr lang="tr-TR" dirty="0" err="1"/>
              <a:t>konnektöründen</a:t>
            </a:r>
            <a:r>
              <a:rPr lang="tr-TR" dirty="0"/>
              <a:t> 5V-2A’lik adaptör takılmalıdır. Bir süre sonra </a:t>
            </a:r>
            <a:r>
              <a:rPr lang="tr-TR" dirty="0" err="1"/>
              <a:t>Raspberry</a:t>
            </a:r>
            <a:r>
              <a:rPr lang="tr-TR" dirty="0"/>
              <a:t> Pi açılacaktır. </a:t>
            </a:r>
            <a:endParaRPr lang="tr-TR" dirty="0" smtClean="0"/>
          </a:p>
          <a:p>
            <a:r>
              <a:rPr lang="tr-TR" dirty="0" err="1" smtClean="0"/>
              <a:t>Raspberry</a:t>
            </a:r>
            <a:r>
              <a:rPr lang="tr-TR" dirty="0" smtClean="0"/>
              <a:t> </a:t>
            </a:r>
            <a:r>
              <a:rPr lang="tr-TR" dirty="0"/>
              <a:t>Pi üzerinde-ki GPIO </a:t>
            </a:r>
            <a:r>
              <a:rPr lang="tr-TR" dirty="0" err="1"/>
              <a:t>pinleri</a:t>
            </a:r>
            <a:r>
              <a:rPr lang="tr-TR" dirty="0"/>
              <a:t> 3.3V seviyesinde çalışmaktadır. 5V ile uyumlu değildir.</a:t>
            </a:r>
          </a:p>
        </p:txBody>
      </p:sp>
    </p:spTree>
    <p:extLst>
      <p:ext uri="{BB962C8B-B14F-4D97-AF65-F5344CB8AC3E}">
        <p14:creationId xmlns:p14="http://schemas.microsoft.com/office/powerpoint/2010/main" val="1344442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dirty="0" smtClean="0"/>
              <a:t>Mikroişlemci nedir?</a:t>
            </a:r>
            <a:endParaRPr lang="tr-TR" dirty="0"/>
          </a:p>
        </p:txBody>
      </p:sp>
      <p:sp>
        <p:nvSpPr>
          <p:cNvPr id="3" name="İçerik Yer Tutucusu 2"/>
          <p:cNvSpPr>
            <a:spLocks noGrp="1"/>
          </p:cNvSpPr>
          <p:nvPr>
            <p:ph idx="1"/>
          </p:nvPr>
        </p:nvSpPr>
        <p:spPr/>
        <p:txBody>
          <a:bodyPr rtlCol="0"/>
          <a:lstStyle/>
          <a:p>
            <a:r>
              <a:rPr lang="tr-TR" dirty="0"/>
              <a:t>Verilerin ilk olarak geldiği ve depolandığı yer bellek birimleridir. CPU’lar bellek birimlerine doğrudan erişim sağlayabilirler. Bellek RAM ve ROM olmak üzere iki tane birincil hafıza birimine sahiptir. RAM (</a:t>
            </a:r>
            <a:r>
              <a:rPr lang="tr-TR" dirty="0" err="1"/>
              <a:t>Random</a:t>
            </a:r>
            <a:r>
              <a:rPr lang="tr-TR" dirty="0"/>
              <a:t> Access Memory), geçici hafızadır. Buradaki veriler enerji kesildiğinde silinir. ROM (Ready </a:t>
            </a:r>
            <a:r>
              <a:rPr lang="tr-TR" dirty="0" err="1"/>
              <a:t>Only</a:t>
            </a:r>
            <a:r>
              <a:rPr lang="tr-TR" dirty="0"/>
              <a:t> Memory), kalıcı hafızadır ve enerji kesilse dahi buradaki veriler silinmezler.</a:t>
            </a:r>
          </a:p>
        </p:txBody>
      </p:sp>
      <p:pic>
        <p:nvPicPr>
          <p:cNvPr id="4" name="Resim 3" descr="RAM ROM ile ilgili görsel sonucu"/>
          <p:cNvPicPr/>
          <p:nvPr/>
        </p:nvPicPr>
        <p:blipFill rotWithShape="1">
          <a:blip r:embed="rId3" cstate="print">
            <a:extLst>
              <a:ext uri="{28A0092B-C50C-407E-A947-70E740481C1C}">
                <a14:useLocalDpi xmlns:a14="http://schemas.microsoft.com/office/drawing/2010/main" val="0"/>
              </a:ext>
            </a:extLst>
          </a:blip>
          <a:srcRect l="7946" t="4191" r="16341" b="12952"/>
          <a:stretch/>
        </p:blipFill>
        <p:spPr bwMode="auto">
          <a:xfrm>
            <a:off x="8326660" y="3861048"/>
            <a:ext cx="2852658" cy="230429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03293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Raspberry</a:t>
            </a:r>
            <a:r>
              <a:rPr lang="tr-TR" dirty="0" smtClean="0"/>
              <a:t> Pi</a:t>
            </a:r>
            <a:endParaRPr lang="tr-TR" dirty="0"/>
          </a:p>
        </p:txBody>
      </p:sp>
      <p:pic>
        <p:nvPicPr>
          <p:cNvPr id="5" name="Resim 4"/>
          <p:cNvPicPr/>
          <p:nvPr/>
        </p:nvPicPr>
        <p:blipFill>
          <a:blip r:embed="rId2">
            <a:extLst>
              <a:ext uri="{28A0092B-C50C-407E-A947-70E740481C1C}">
                <a14:useLocalDpi xmlns:a14="http://schemas.microsoft.com/office/drawing/2010/main" val="0"/>
              </a:ext>
            </a:extLst>
          </a:blip>
          <a:srcRect/>
          <a:stretch>
            <a:fillRect/>
          </a:stretch>
        </p:blipFill>
        <p:spPr bwMode="auto">
          <a:xfrm>
            <a:off x="405780" y="1488048"/>
            <a:ext cx="6633287" cy="4716607"/>
          </a:xfrm>
          <a:prstGeom prst="rect">
            <a:avLst/>
          </a:prstGeom>
          <a:noFill/>
          <a:ln>
            <a:noFill/>
          </a:ln>
        </p:spPr>
      </p:pic>
      <p:pic>
        <p:nvPicPr>
          <p:cNvPr id="6" name="Resim 5"/>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74532" y="1488048"/>
            <a:ext cx="4464496" cy="4716607"/>
          </a:xfrm>
          <a:prstGeom prst="rect">
            <a:avLst/>
          </a:prstGeom>
          <a:noFill/>
          <a:ln>
            <a:noFill/>
          </a:ln>
        </p:spPr>
      </p:pic>
    </p:spTree>
    <p:extLst>
      <p:ext uri="{BB962C8B-B14F-4D97-AF65-F5344CB8AC3E}">
        <p14:creationId xmlns:p14="http://schemas.microsoft.com/office/powerpoint/2010/main" val="2784514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Particle</a:t>
            </a:r>
            <a:r>
              <a:rPr lang="tr-TR" dirty="0" smtClean="0"/>
              <a:t> </a:t>
            </a:r>
            <a:r>
              <a:rPr lang="tr-TR" dirty="0" err="1" smtClean="0"/>
              <a:t>Photon</a:t>
            </a:r>
            <a:endParaRPr lang="tr-TR" dirty="0"/>
          </a:p>
        </p:txBody>
      </p:sp>
      <p:sp>
        <p:nvSpPr>
          <p:cNvPr id="3" name="İçerik Yer Tutucusu 2"/>
          <p:cNvSpPr>
            <a:spLocks noGrp="1"/>
          </p:cNvSpPr>
          <p:nvPr>
            <p:ph idx="1"/>
          </p:nvPr>
        </p:nvSpPr>
        <p:spPr/>
        <p:txBody>
          <a:bodyPr/>
          <a:lstStyle/>
          <a:p>
            <a:r>
              <a:rPr lang="tr-TR" dirty="0" err="1"/>
              <a:t>Particle</a:t>
            </a:r>
            <a:r>
              <a:rPr lang="tr-TR" dirty="0"/>
              <a:t> </a:t>
            </a:r>
            <a:r>
              <a:rPr lang="tr-TR" dirty="0" err="1"/>
              <a:t>photon</a:t>
            </a:r>
            <a:r>
              <a:rPr lang="tr-TR" dirty="0"/>
              <a:t> </a:t>
            </a:r>
            <a:r>
              <a:rPr lang="tr-TR" dirty="0" err="1"/>
              <a:t>IoT</a:t>
            </a:r>
            <a:r>
              <a:rPr lang="tr-TR" dirty="0"/>
              <a:t> sistemleri oluşturmak için tasarlanmış açık kaynaklı bir geliştirme platformudur. </a:t>
            </a:r>
            <a:r>
              <a:rPr lang="tr-TR" dirty="0" err="1"/>
              <a:t>IoT</a:t>
            </a:r>
            <a:r>
              <a:rPr lang="tr-TR" dirty="0"/>
              <a:t> sistemleri oluşturmamıza yardımcı olacak başka geliştirme platformları olsa da </a:t>
            </a:r>
            <a:r>
              <a:rPr lang="tr-TR" dirty="0" err="1"/>
              <a:t>IoT</a:t>
            </a:r>
            <a:r>
              <a:rPr lang="tr-TR" dirty="0"/>
              <a:t> sistemlerine </a:t>
            </a:r>
            <a:r>
              <a:rPr lang="tr-TR" dirty="0" err="1"/>
              <a:t>Photon</a:t>
            </a:r>
            <a:r>
              <a:rPr lang="tr-TR" dirty="0"/>
              <a:t> kadar uyumlu değillerdir. </a:t>
            </a:r>
            <a:r>
              <a:rPr lang="tr-TR" dirty="0" err="1"/>
              <a:t>Photon</a:t>
            </a:r>
            <a:r>
              <a:rPr lang="tr-TR" dirty="0"/>
              <a:t> </a:t>
            </a:r>
            <a:r>
              <a:rPr lang="tr-TR" dirty="0" err="1"/>
              <a:t>IoT</a:t>
            </a:r>
            <a:r>
              <a:rPr lang="tr-TR" dirty="0"/>
              <a:t> sistemlerinde donanım ve yazılımı sorunsuz şekilde entegre edebilmektedir.</a:t>
            </a:r>
          </a:p>
          <a:p>
            <a:endParaRPr lang="tr-TR" dirty="0"/>
          </a:p>
        </p:txBody>
      </p:sp>
      <p:pic>
        <p:nvPicPr>
          <p:cNvPr id="4" name="Resim 3"/>
          <p:cNvPicPr/>
          <p:nvPr/>
        </p:nvPicPr>
        <p:blipFill>
          <a:blip r:embed="rId2">
            <a:extLst>
              <a:ext uri="{28A0092B-C50C-407E-A947-70E740481C1C}">
                <a14:useLocalDpi xmlns:a14="http://schemas.microsoft.com/office/drawing/2010/main" val="0"/>
              </a:ext>
            </a:extLst>
          </a:blip>
          <a:srcRect/>
          <a:stretch>
            <a:fillRect/>
          </a:stretch>
        </p:blipFill>
        <p:spPr bwMode="auto">
          <a:xfrm>
            <a:off x="6958508" y="3570379"/>
            <a:ext cx="3405142" cy="2827784"/>
          </a:xfrm>
          <a:prstGeom prst="rect">
            <a:avLst/>
          </a:prstGeom>
          <a:noFill/>
          <a:ln>
            <a:noFill/>
          </a:ln>
        </p:spPr>
      </p:pic>
    </p:spTree>
    <p:extLst>
      <p:ext uri="{BB962C8B-B14F-4D97-AF65-F5344CB8AC3E}">
        <p14:creationId xmlns:p14="http://schemas.microsoft.com/office/powerpoint/2010/main" val="866011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Particle</a:t>
            </a:r>
            <a:r>
              <a:rPr lang="tr-TR" dirty="0" smtClean="0"/>
              <a:t> </a:t>
            </a:r>
            <a:r>
              <a:rPr lang="tr-TR" dirty="0" err="1" smtClean="0"/>
              <a:t>Photon</a:t>
            </a:r>
            <a:endParaRPr lang="tr-TR" dirty="0"/>
          </a:p>
        </p:txBody>
      </p:sp>
      <p:sp>
        <p:nvSpPr>
          <p:cNvPr id="3" name="İçerik Yer Tutucusu 2"/>
          <p:cNvSpPr>
            <a:spLocks noGrp="1"/>
          </p:cNvSpPr>
          <p:nvPr>
            <p:ph idx="1"/>
          </p:nvPr>
        </p:nvSpPr>
        <p:spPr>
          <a:xfrm>
            <a:off x="1117309" y="1701800"/>
            <a:ext cx="6417263" cy="4470400"/>
          </a:xfrm>
        </p:spPr>
        <p:txBody>
          <a:bodyPr>
            <a:normAutofit fontScale="85000" lnSpcReduction="10000"/>
          </a:bodyPr>
          <a:lstStyle/>
          <a:p>
            <a:r>
              <a:rPr lang="tr-TR" dirty="0" err="1"/>
              <a:t>Şekil’de</a:t>
            </a:r>
            <a:r>
              <a:rPr lang="tr-TR" dirty="0"/>
              <a:t> </a:t>
            </a:r>
            <a:r>
              <a:rPr lang="tr-TR" dirty="0" err="1"/>
              <a:t>Photon</a:t>
            </a:r>
            <a:r>
              <a:rPr lang="tr-TR" dirty="0"/>
              <a:t> kullanılarak oluşturulan tipik bir </a:t>
            </a:r>
            <a:r>
              <a:rPr lang="tr-TR" dirty="0" err="1"/>
              <a:t>IoT</a:t>
            </a:r>
            <a:r>
              <a:rPr lang="tr-TR" dirty="0"/>
              <a:t> sistemi görülmektedir. </a:t>
            </a:r>
            <a:endParaRPr lang="tr-TR" dirty="0" smtClean="0"/>
          </a:p>
          <a:p>
            <a:r>
              <a:rPr lang="tr-TR" dirty="0" smtClean="0"/>
              <a:t>Sistemde </a:t>
            </a:r>
            <a:r>
              <a:rPr lang="tr-TR" dirty="0"/>
              <a:t>tarayıcıda (Browser) kullanıcı kilit aç düğmesini tıkladığında sayfa yönlendirilen bulut hizmetine bir mesaj gönderir. </a:t>
            </a:r>
            <a:endParaRPr lang="tr-TR" dirty="0" smtClean="0"/>
          </a:p>
          <a:p>
            <a:r>
              <a:rPr lang="tr-TR" dirty="0" smtClean="0"/>
              <a:t>Bulut </a:t>
            </a:r>
            <a:r>
              <a:rPr lang="tr-TR" dirty="0"/>
              <a:t>servisi ile birlikte çalışan </a:t>
            </a:r>
            <a:r>
              <a:rPr lang="tr-TR" dirty="0" err="1"/>
              <a:t>photon</a:t>
            </a:r>
            <a:r>
              <a:rPr lang="tr-TR" dirty="0"/>
              <a:t> I/O girişleri sayesinde kapı mekaniğine sinyal gönderir. </a:t>
            </a:r>
            <a:endParaRPr lang="tr-TR" dirty="0" smtClean="0"/>
          </a:p>
          <a:p>
            <a:r>
              <a:rPr lang="tr-TR" dirty="0" smtClean="0"/>
              <a:t>Öte </a:t>
            </a:r>
            <a:r>
              <a:rPr lang="tr-TR" dirty="0"/>
              <a:t>yandan </a:t>
            </a:r>
            <a:r>
              <a:rPr lang="tr-TR" dirty="0" err="1"/>
              <a:t>Photon’a</a:t>
            </a:r>
            <a:r>
              <a:rPr lang="tr-TR" dirty="0"/>
              <a:t> bağlı bir sıcaklık </a:t>
            </a:r>
            <a:r>
              <a:rPr lang="tr-TR" dirty="0" err="1"/>
              <a:t>sensörü</a:t>
            </a:r>
            <a:r>
              <a:rPr lang="tr-TR" dirty="0"/>
              <a:t> ile sıcaklık bilgisi </a:t>
            </a:r>
            <a:r>
              <a:rPr lang="tr-TR" dirty="0" err="1"/>
              <a:t>photon</a:t>
            </a:r>
            <a:r>
              <a:rPr lang="tr-TR" dirty="0"/>
              <a:t> aracılığı ile bulut servine gönderilir. </a:t>
            </a:r>
            <a:endParaRPr lang="tr-TR" dirty="0" smtClean="0"/>
          </a:p>
          <a:p>
            <a:r>
              <a:rPr lang="tr-TR" dirty="0" smtClean="0"/>
              <a:t>Bulut </a:t>
            </a:r>
            <a:r>
              <a:rPr lang="tr-TR" dirty="0"/>
              <a:t>servisi ise verileri kaydedip ve görselleştirebilir. </a:t>
            </a:r>
          </a:p>
        </p:txBody>
      </p:sp>
      <p:pic>
        <p:nvPicPr>
          <p:cNvPr id="5" name="Resim 4"/>
          <p:cNvPicPr/>
          <p:nvPr/>
        </p:nvPicPr>
        <p:blipFill>
          <a:blip r:embed="rId2">
            <a:extLst>
              <a:ext uri="{28A0092B-C50C-407E-A947-70E740481C1C}">
                <a14:useLocalDpi xmlns:a14="http://schemas.microsoft.com/office/drawing/2010/main" val="0"/>
              </a:ext>
            </a:extLst>
          </a:blip>
          <a:srcRect/>
          <a:stretch>
            <a:fillRect/>
          </a:stretch>
        </p:blipFill>
        <p:spPr bwMode="auto">
          <a:xfrm>
            <a:off x="7522261" y="1697541"/>
            <a:ext cx="3752402" cy="4327376"/>
          </a:xfrm>
          <a:prstGeom prst="rect">
            <a:avLst/>
          </a:prstGeom>
          <a:noFill/>
          <a:ln>
            <a:noFill/>
          </a:ln>
        </p:spPr>
      </p:pic>
    </p:spTree>
    <p:extLst>
      <p:ext uri="{BB962C8B-B14F-4D97-AF65-F5344CB8AC3E}">
        <p14:creationId xmlns:p14="http://schemas.microsoft.com/office/powerpoint/2010/main" val="2325945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Particle</a:t>
            </a:r>
            <a:r>
              <a:rPr lang="tr-TR" dirty="0" smtClean="0"/>
              <a:t> </a:t>
            </a:r>
            <a:r>
              <a:rPr lang="tr-TR" dirty="0" err="1" smtClean="0"/>
              <a:t>Photon</a:t>
            </a:r>
            <a:endParaRPr lang="tr-TR" dirty="0"/>
          </a:p>
        </p:txBody>
      </p:sp>
      <p:sp>
        <p:nvSpPr>
          <p:cNvPr id="3" name="İçerik Yer Tutucusu 2"/>
          <p:cNvSpPr>
            <a:spLocks noGrp="1"/>
          </p:cNvSpPr>
          <p:nvPr>
            <p:ph idx="1"/>
          </p:nvPr>
        </p:nvSpPr>
        <p:spPr>
          <a:xfrm>
            <a:off x="1117309" y="1701800"/>
            <a:ext cx="9441599" cy="4470400"/>
          </a:xfrm>
        </p:spPr>
        <p:txBody>
          <a:bodyPr>
            <a:normAutofit lnSpcReduction="10000"/>
          </a:bodyPr>
          <a:lstStyle/>
          <a:p>
            <a:r>
              <a:rPr lang="tr-TR" dirty="0" err="1"/>
              <a:t>Particle</a:t>
            </a:r>
            <a:r>
              <a:rPr lang="tr-TR" dirty="0"/>
              <a:t> bulut hizmetini kullanmak için öncelikle particle.io adresine kayıt yapmak gerekmektedir. Ardından, </a:t>
            </a:r>
            <a:r>
              <a:rPr lang="tr-TR" dirty="0" err="1"/>
              <a:t>Photon</a:t>
            </a:r>
            <a:r>
              <a:rPr lang="tr-TR" dirty="0"/>
              <a:t> cihazı bulut sistemine tanıtılabilir. </a:t>
            </a:r>
            <a:endParaRPr lang="tr-TR" dirty="0" smtClean="0"/>
          </a:p>
          <a:p>
            <a:r>
              <a:rPr lang="tr-TR" dirty="0" err="1" smtClean="0"/>
              <a:t>Photon</a:t>
            </a:r>
            <a:r>
              <a:rPr lang="tr-TR" dirty="0" smtClean="0"/>
              <a:t> </a:t>
            </a:r>
            <a:r>
              <a:rPr lang="tr-TR" dirty="0"/>
              <a:t>cihazın tanımlamak için </a:t>
            </a:r>
            <a:r>
              <a:rPr lang="tr-TR" dirty="0" err="1"/>
              <a:t>photon’u</a:t>
            </a:r>
            <a:r>
              <a:rPr lang="tr-TR" dirty="0"/>
              <a:t> </a:t>
            </a:r>
            <a:r>
              <a:rPr lang="tr-TR" dirty="0" err="1"/>
              <a:t>wi</a:t>
            </a:r>
            <a:r>
              <a:rPr lang="tr-TR" dirty="0"/>
              <a:t>-fi ağına bağlamak yeterlidir. </a:t>
            </a:r>
            <a:endParaRPr lang="tr-TR" dirty="0" smtClean="0"/>
          </a:p>
          <a:p>
            <a:r>
              <a:rPr lang="tr-TR" dirty="0" err="1" smtClean="0"/>
              <a:t>Photon</a:t>
            </a:r>
            <a:r>
              <a:rPr lang="tr-TR" dirty="0" smtClean="0"/>
              <a:t> </a:t>
            </a:r>
            <a:r>
              <a:rPr lang="tr-TR" dirty="0" err="1"/>
              <a:t>particle</a:t>
            </a:r>
            <a:r>
              <a:rPr lang="tr-TR" dirty="0"/>
              <a:t> bulut servisi üzerinden kontrol edebilir hatta programlanabilir. </a:t>
            </a:r>
            <a:endParaRPr lang="tr-TR" dirty="0" smtClean="0"/>
          </a:p>
          <a:p>
            <a:r>
              <a:rPr lang="tr-TR" dirty="0" err="1" smtClean="0"/>
              <a:t>Photon</a:t>
            </a:r>
            <a:r>
              <a:rPr lang="tr-TR" dirty="0" smtClean="0"/>
              <a:t> </a:t>
            </a:r>
            <a:r>
              <a:rPr lang="tr-TR" dirty="0" err="1"/>
              <a:t>Arduino</a:t>
            </a:r>
            <a:r>
              <a:rPr lang="tr-TR" dirty="0"/>
              <a:t> C programlama dilini kullanır.</a:t>
            </a:r>
          </a:p>
          <a:p>
            <a:r>
              <a:rPr lang="tr-TR" dirty="0" err="1"/>
              <a:t>Photon’un</a:t>
            </a:r>
            <a:r>
              <a:rPr lang="tr-TR" dirty="0"/>
              <a:t> diğer avantajı, </a:t>
            </a:r>
            <a:r>
              <a:rPr lang="tr-TR" dirty="0" smtClean="0"/>
              <a:t>uygulama ile </a:t>
            </a:r>
            <a:r>
              <a:rPr lang="tr-TR" dirty="0"/>
              <a:t>mobil cihaz üzerinden kontrol </a:t>
            </a:r>
            <a:r>
              <a:rPr lang="tr-TR" dirty="0" smtClean="0"/>
              <a:t>edilebilmesidir.</a:t>
            </a:r>
            <a:endParaRPr lang="tr-TR" dirty="0"/>
          </a:p>
        </p:txBody>
      </p:sp>
    </p:spTree>
    <p:extLst>
      <p:ext uri="{BB962C8B-B14F-4D97-AF65-F5344CB8AC3E}">
        <p14:creationId xmlns:p14="http://schemas.microsoft.com/office/powerpoint/2010/main" val="152988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Photon</a:t>
            </a:r>
            <a:r>
              <a:rPr lang="tr-TR" dirty="0" smtClean="0"/>
              <a:t> teknik özellikleri</a:t>
            </a:r>
            <a:endParaRPr lang="tr-TR" dirty="0"/>
          </a:p>
        </p:txBody>
      </p:sp>
      <p:sp>
        <p:nvSpPr>
          <p:cNvPr id="3" name="İçerik Yer Tutucusu 2"/>
          <p:cNvSpPr>
            <a:spLocks noGrp="1"/>
          </p:cNvSpPr>
          <p:nvPr>
            <p:ph idx="1"/>
          </p:nvPr>
        </p:nvSpPr>
        <p:spPr>
          <a:xfrm>
            <a:off x="1117309" y="1701800"/>
            <a:ext cx="5121119" cy="4470400"/>
          </a:xfrm>
        </p:spPr>
        <p:txBody>
          <a:bodyPr>
            <a:normAutofit/>
          </a:bodyPr>
          <a:lstStyle/>
          <a:p>
            <a:r>
              <a:rPr lang="tr-TR" dirty="0" err="1"/>
              <a:t>Photon</a:t>
            </a:r>
            <a:r>
              <a:rPr lang="tr-TR" dirty="0"/>
              <a:t> üzerinde </a:t>
            </a:r>
            <a:r>
              <a:rPr lang="tr-TR" dirty="0" err="1"/>
              <a:t>setup</a:t>
            </a:r>
            <a:r>
              <a:rPr lang="tr-TR" dirty="0"/>
              <a:t> ve </a:t>
            </a:r>
            <a:r>
              <a:rPr lang="tr-TR" dirty="0" err="1"/>
              <a:t>reset</a:t>
            </a:r>
            <a:r>
              <a:rPr lang="tr-TR" dirty="0"/>
              <a:t> olmak üzere iki adet buton bulunmaktadır. </a:t>
            </a:r>
            <a:endParaRPr lang="tr-TR" dirty="0" smtClean="0"/>
          </a:p>
          <a:p>
            <a:r>
              <a:rPr lang="tr-TR" dirty="0" err="1" smtClean="0"/>
              <a:t>Setup</a:t>
            </a:r>
            <a:r>
              <a:rPr lang="tr-TR" dirty="0" smtClean="0"/>
              <a:t> </a:t>
            </a:r>
            <a:r>
              <a:rPr lang="tr-TR" dirty="0"/>
              <a:t>butonu yeni </a:t>
            </a:r>
            <a:r>
              <a:rPr lang="tr-TR" dirty="0" err="1"/>
              <a:t>wi</a:t>
            </a:r>
            <a:r>
              <a:rPr lang="tr-TR" dirty="0"/>
              <a:t>-fi bağlantısı yapmak için ve </a:t>
            </a:r>
            <a:r>
              <a:rPr lang="tr-TR" dirty="0" err="1"/>
              <a:t>reset</a:t>
            </a:r>
            <a:r>
              <a:rPr lang="tr-TR" dirty="0"/>
              <a:t> butonu ise cihazı yeniden başlatmak için kullanılır. </a:t>
            </a:r>
            <a:endParaRPr lang="tr-TR" dirty="0" smtClean="0"/>
          </a:p>
          <a:p>
            <a:r>
              <a:rPr lang="tr-TR" dirty="0" smtClean="0"/>
              <a:t>İkisine </a:t>
            </a:r>
            <a:r>
              <a:rPr lang="tr-TR" dirty="0"/>
              <a:t>birden 10 </a:t>
            </a:r>
            <a:r>
              <a:rPr lang="tr-TR" dirty="0" err="1"/>
              <a:t>sn</a:t>
            </a:r>
            <a:r>
              <a:rPr lang="tr-TR" dirty="0"/>
              <a:t> basıldığında cihaz fabrika ayarlarına dönecektir.</a:t>
            </a:r>
          </a:p>
        </p:txBody>
      </p:sp>
      <p:pic>
        <p:nvPicPr>
          <p:cNvPr id="4" name="Resim 3"/>
          <p:cNvPicPr>
            <a:picLocks noChangeAspect="1"/>
          </p:cNvPicPr>
          <p:nvPr/>
        </p:nvPicPr>
        <p:blipFill>
          <a:blip r:embed="rId2"/>
          <a:stretch>
            <a:fillRect/>
          </a:stretch>
        </p:blipFill>
        <p:spPr>
          <a:xfrm>
            <a:off x="6382444" y="1473200"/>
            <a:ext cx="5335413" cy="4852427"/>
          </a:xfrm>
          <a:prstGeom prst="rect">
            <a:avLst/>
          </a:prstGeom>
        </p:spPr>
      </p:pic>
    </p:spTree>
    <p:extLst>
      <p:ext uri="{BB962C8B-B14F-4D97-AF65-F5344CB8AC3E}">
        <p14:creationId xmlns:p14="http://schemas.microsoft.com/office/powerpoint/2010/main" val="2525313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Photon</a:t>
            </a:r>
            <a:r>
              <a:rPr lang="tr-TR" dirty="0" smtClean="0"/>
              <a:t> teknik özellikleri</a:t>
            </a:r>
            <a:endParaRPr lang="tr-TR" dirty="0"/>
          </a:p>
        </p:txBody>
      </p:sp>
      <p:sp>
        <p:nvSpPr>
          <p:cNvPr id="3" name="İçerik Yer Tutucusu 2"/>
          <p:cNvSpPr>
            <a:spLocks noGrp="1"/>
          </p:cNvSpPr>
          <p:nvPr>
            <p:ph idx="1"/>
          </p:nvPr>
        </p:nvSpPr>
        <p:spPr>
          <a:xfrm>
            <a:off x="1117309" y="1701800"/>
            <a:ext cx="5121119" cy="4470400"/>
          </a:xfrm>
        </p:spPr>
        <p:txBody>
          <a:bodyPr>
            <a:normAutofit/>
          </a:bodyPr>
          <a:lstStyle/>
          <a:p>
            <a:r>
              <a:rPr lang="tr-TR" dirty="0"/>
              <a:t>Cihazın üst tarafında </a:t>
            </a:r>
            <a:r>
              <a:rPr lang="tr-TR" dirty="0" err="1"/>
              <a:t>photonu</a:t>
            </a:r>
            <a:r>
              <a:rPr lang="tr-TR" dirty="0"/>
              <a:t> güç vermek ya da bilgisayar üzerinden programlamak için bir </a:t>
            </a:r>
            <a:r>
              <a:rPr lang="tr-TR" dirty="0" err="1"/>
              <a:t>microUSB</a:t>
            </a:r>
            <a:r>
              <a:rPr lang="tr-TR" dirty="0"/>
              <a:t> girişi bulunmaktadır. </a:t>
            </a:r>
            <a:endParaRPr lang="tr-TR" dirty="0" smtClean="0"/>
          </a:p>
          <a:p>
            <a:r>
              <a:rPr lang="tr-TR" dirty="0" err="1" smtClean="0"/>
              <a:t>Photon</a:t>
            </a:r>
            <a:r>
              <a:rPr lang="tr-TR" dirty="0" smtClean="0"/>
              <a:t> </a:t>
            </a:r>
            <a:r>
              <a:rPr lang="tr-TR" dirty="0"/>
              <a:t>3.3V’luk gerilimle çalışmaktadır. </a:t>
            </a:r>
            <a:endParaRPr lang="tr-TR" dirty="0" smtClean="0"/>
          </a:p>
          <a:p>
            <a:r>
              <a:rPr lang="tr-TR" dirty="0" smtClean="0"/>
              <a:t>Üzerinde </a:t>
            </a:r>
            <a:r>
              <a:rPr lang="tr-TR" dirty="0"/>
              <a:t>3.3V’luk bir SMPS </a:t>
            </a:r>
            <a:r>
              <a:rPr lang="tr-TR" dirty="0" smtClean="0"/>
              <a:t>bulundurur</a:t>
            </a:r>
            <a:r>
              <a:rPr lang="tr-TR" dirty="0"/>
              <a:t>.</a:t>
            </a:r>
          </a:p>
        </p:txBody>
      </p:sp>
      <p:pic>
        <p:nvPicPr>
          <p:cNvPr id="4" name="Resim 3"/>
          <p:cNvPicPr>
            <a:picLocks noChangeAspect="1"/>
          </p:cNvPicPr>
          <p:nvPr/>
        </p:nvPicPr>
        <p:blipFill>
          <a:blip r:embed="rId2"/>
          <a:stretch>
            <a:fillRect/>
          </a:stretch>
        </p:blipFill>
        <p:spPr>
          <a:xfrm>
            <a:off x="6382444" y="1473200"/>
            <a:ext cx="5335413" cy="4852427"/>
          </a:xfrm>
          <a:prstGeom prst="rect">
            <a:avLst/>
          </a:prstGeom>
        </p:spPr>
      </p:pic>
    </p:spTree>
    <p:extLst>
      <p:ext uri="{BB962C8B-B14F-4D97-AF65-F5344CB8AC3E}">
        <p14:creationId xmlns:p14="http://schemas.microsoft.com/office/powerpoint/2010/main" val="25755807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err="1" smtClean="0"/>
              <a:t>Photon</a:t>
            </a:r>
            <a:r>
              <a:rPr lang="tr-TR" dirty="0" smtClean="0"/>
              <a:t> teknik özellikleri</a:t>
            </a:r>
            <a:endParaRPr lang="tr-TR" dirty="0"/>
          </a:p>
        </p:txBody>
      </p:sp>
      <p:sp>
        <p:nvSpPr>
          <p:cNvPr id="3" name="İçerik Yer Tutucusu 2"/>
          <p:cNvSpPr>
            <a:spLocks noGrp="1"/>
          </p:cNvSpPr>
          <p:nvPr>
            <p:ph idx="1"/>
          </p:nvPr>
        </p:nvSpPr>
        <p:spPr>
          <a:xfrm>
            <a:off x="1117309" y="1701800"/>
            <a:ext cx="5121119" cy="4823544"/>
          </a:xfrm>
        </p:spPr>
        <p:txBody>
          <a:bodyPr>
            <a:normAutofit fontScale="85000" lnSpcReduction="20000"/>
          </a:bodyPr>
          <a:lstStyle/>
          <a:p>
            <a:r>
              <a:rPr lang="tr-TR" dirty="0" err="1"/>
              <a:t>Photon’da</a:t>
            </a:r>
            <a:r>
              <a:rPr lang="tr-TR" dirty="0"/>
              <a:t> 8 dijital (D0 – D7) ve 6 analog (A0 – A5) olmak üzere 14 adet GPIO bulunmaktadır. </a:t>
            </a:r>
            <a:endParaRPr lang="tr-TR" dirty="0" smtClean="0"/>
          </a:p>
          <a:p>
            <a:r>
              <a:rPr lang="tr-TR" dirty="0" smtClean="0"/>
              <a:t>Ayrıca </a:t>
            </a:r>
            <a:r>
              <a:rPr lang="tr-TR" dirty="0"/>
              <a:t>1 adet DAC (</a:t>
            </a:r>
            <a:r>
              <a:rPr lang="tr-TR" dirty="0" err="1"/>
              <a:t>Digital</a:t>
            </a:r>
            <a:r>
              <a:rPr lang="tr-TR" dirty="0"/>
              <a:t> – Analog </a:t>
            </a:r>
            <a:r>
              <a:rPr lang="tr-TR" dirty="0" err="1"/>
              <a:t>converter</a:t>
            </a:r>
            <a:r>
              <a:rPr lang="tr-TR" dirty="0"/>
              <a:t>) analog çıkışı ve </a:t>
            </a:r>
            <a:r>
              <a:rPr lang="tr-TR" dirty="0" err="1"/>
              <a:t>Photon’un</a:t>
            </a:r>
            <a:r>
              <a:rPr lang="tr-TR" dirty="0"/>
              <a:t> derin uyku </a:t>
            </a:r>
            <a:r>
              <a:rPr lang="tr-TR" dirty="0" err="1"/>
              <a:t>modundan</a:t>
            </a:r>
            <a:r>
              <a:rPr lang="tr-TR" dirty="0"/>
              <a:t> çıkaran WKP (</a:t>
            </a:r>
            <a:r>
              <a:rPr lang="tr-TR" dirty="0" err="1"/>
              <a:t>Wakeup</a:t>
            </a:r>
            <a:r>
              <a:rPr lang="tr-TR" dirty="0"/>
              <a:t>) </a:t>
            </a:r>
            <a:r>
              <a:rPr lang="tr-TR" dirty="0" err="1"/>
              <a:t>pini</a:t>
            </a:r>
            <a:r>
              <a:rPr lang="tr-TR" dirty="0"/>
              <a:t> bulunmaktadır. </a:t>
            </a:r>
            <a:endParaRPr lang="tr-TR" dirty="0" smtClean="0"/>
          </a:p>
          <a:p>
            <a:r>
              <a:rPr lang="tr-TR" dirty="0" smtClean="0"/>
              <a:t>WKP</a:t>
            </a:r>
            <a:r>
              <a:rPr lang="tr-TR" dirty="0"/>
              <a:t>, TXT ve RXT </a:t>
            </a:r>
            <a:r>
              <a:rPr lang="tr-TR" dirty="0" err="1"/>
              <a:t>pinleri</a:t>
            </a:r>
            <a:r>
              <a:rPr lang="tr-TR" dirty="0"/>
              <a:t> de ayrıca GPIO </a:t>
            </a:r>
            <a:r>
              <a:rPr lang="tr-TR" dirty="0" err="1"/>
              <a:t>pinleri</a:t>
            </a:r>
            <a:r>
              <a:rPr lang="tr-TR" dirty="0"/>
              <a:t> olarak kullanılabilir. </a:t>
            </a:r>
            <a:endParaRPr lang="tr-TR" dirty="0" smtClean="0"/>
          </a:p>
          <a:p>
            <a:r>
              <a:rPr lang="tr-TR" dirty="0" smtClean="0"/>
              <a:t>Seri </a:t>
            </a:r>
            <a:r>
              <a:rPr lang="tr-TR" dirty="0"/>
              <a:t>iletişim için TX ve RX </a:t>
            </a:r>
            <a:r>
              <a:rPr lang="tr-TR" dirty="0" err="1"/>
              <a:t>pinleri</a:t>
            </a:r>
            <a:r>
              <a:rPr lang="tr-TR" dirty="0"/>
              <a:t> bulunur. </a:t>
            </a:r>
            <a:endParaRPr lang="tr-TR" dirty="0" smtClean="0"/>
          </a:p>
          <a:p>
            <a:r>
              <a:rPr lang="tr-TR" dirty="0" err="1" smtClean="0"/>
              <a:t>Photon’a</a:t>
            </a:r>
            <a:r>
              <a:rPr lang="tr-TR" dirty="0" smtClean="0"/>
              <a:t> </a:t>
            </a:r>
            <a:r>
              <a:rPr lang="tr-TR" dirty="0"/>
              <a:t>USB dışında besleme yapmak için VIN (3.6 – 5.5V) girişi kullanılabilir.</a:t>
            </a:r>
          </a:p>
        </p:txBody>
      </p:sp>
      <p:pic>
        <p:nvPicPr>
          <p:cNvPr id="4" name="Resim 3"/>
          <p:cNvPicPr>
            <a:picLocks noChangeAspect="1"/>
          </p:cNvPicPr>
          <p:nvPr/>
        </p:nvPicPr>
        <p:blipFill>
          <a:blip r:embed="rId2"/>
          <a:stretch>
            <a:fillRect/>
          </a:stretch>
        </p:blipFill>
        <p:spPr>
          <a:xfrm>
            <a:off x="6382444" y="1473200"/>
            <a:ext cx="5335413" cy="4852427"/>
          </a:xfrm>
          <a:prstGeom prst="rect">
            <a:avLst/>
          </a:prstGeom>
        </p:spPr>
      </p:pic>
    </p:spTree>
    <p:extLst>
      <p:ext uri="{BB962C8B-B14F-4D97-AF65-F5344CB8AC3E}">
        <p14:creationId xmlns:p14="http://schemas.microsoft.com/office/powerpoint/2010/main" val="230946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dirty="0" smtClean="0"/>
              <a:t>Mikroişlemci nedir?</a:t>
            </a:r>
            <a:endParaRPr lang="tr-TR" dirty="0"/>
          </a:p>
        </p:txBody>
      </p:sp>
      <p:sp>
        <p:nvSpPr>
          <p:cNvPr id="3" name="İçerik Yer Tutucusu 2"/>
          <p:cNvSpPr>
            <a:spLocks noGrp="1"/>
          </p:cNvSpPr>
          <p:nvPr>
            <p:ph idx="1"/>
          </p:nvPr>
        </p:nvSpPr>
        <p:spPr/>
        <p:txBody>
          <a:bodyPr rtlCol="0"/>
          <a:lstStyle/>
          <a:p>
            <a:r>
              <a:rPr lang="tr-TR" dirty="0"/>
              <a:t>Verilerin CPU, bellek ve giriş/çıkış birimleri arasında iletilmesini sağlayan üç çeşit BUS (veri yolu) vardır. </a:t>
            </a:r>
          </a:p>
        </p:txBody>
      </p:sp>
      <p:pic>
        <p:nvPicPr>
          <p:cNvPr id="5" name="Resim 4" descr="İlgili resim"/>
          <p:cNvPicPr/>
          <p:nvPr/>
        </p:nvPicPr>
        <p:blipFill>
          <a:blip r:embed="rId3">
            <a:extLst>
              <a:ext uri="{28A0092B-C50C-407E-A947-70E740481C1C}">
                <a14:useLocalDpi xmlns:a14="http://schemas.microsoft.com/office/drawing/2010/main" val="0"/>
              </a:ext>
            </a:extLst>
          </a:blip>
          <a:srcRect/>
          <a:stretch>
            <a:fillRect/>
          </a:stretch>
        </p:blipFill>
        <p:spPr bwMode="auto">
          <a:xfrm>
            <a:off x="6814492" y="2658291"/>
            <a:ext cx="4460171" cy="3218981"/>
          </a:xfrm>
          <a:prstGeom prst="rect">
            <a:avLst/>
          </a:prstGeom>
          <a:noFill/>
          <a:ln>
            <a:noFill/>
          </a:ln>
        </p:spPr>
      </p:pic>
      <p:sp>
        <p:nvSpPr>
          <p:cNvPr id="7" name="Dikdörtgen 6"/>
          <p:cNvSpPr/>
          <p:nvPr/>
        </p:nvSpPr>
        <p:spPr>
          <a:xfrm>
            <a:off x="1117309" y="2609668"/>
            <a:ext cx="5265135" cy="3785652"/>
          </a:xfrm>
          <a:prstGeom prst="rect">
            <a:avLst/>
          </a:prstGeom>
        </p:spPr>
        <p:txBody>
          <a:bodyPr wrap="square">
            <a:spAutoFit/>
          </a:bodyPr>
          <a:lstStyle/>
          <a:p>
            <a:r>
              <a:rPr lang="tr-TR" b="1" dirty="0" err="1"/>
              <a:t>Adress</a:t>
            </a:r>
            <a:r>
              <a:rPr lang="tr-TR" b="1" dirty="0"/>
              <a:t> BUS : </a:t>
            </a:r>
            <a:r>
              <a:rPr lang="tr-TR" dirty="0"/>
              <a:t>tek yönlüdür. Verilerin okunacağı ya da yazılacağı adres bilgilerinin taşınmasını sağlar. </a:t>
            </a:r>
          </a:p>
          <a:p>
            <a:r>
              <a:rPr lang="tr-TR" b="1" dirty="0"/>
              <a:t>Data BUS : </a:t>
            </a:r>
            <a:r>
              <a:rPr lang="tr-TR" dirty="0"/>
              <a:t>çift yönlüdür. CPU’dan bellek veya giriş/çıkış portlarına ya da tersi yönde bir veri hattıdır. </a:t>
            </a:r>
          </a:p>
          <a:p>
            <a:r>
              <a:rPr lang="tr-TR" b="1" dirty="0"/>
              <a:t>Control BUS: </a:t>
            </a:r>
            <a:r>
              <a:rPr lang="tr-TR" dirty="0"/>
              <a:t>Mikroişlemcide birimler arası iletişimi düzenleyen sinyalleri ileten ve kontrol eden hattır. </a:t>
            </a:r>
          </a:p>
        </p:txBody>
      </p:sp>
    </p:spTree>
    <p:extLst>
      <p:ext uri="{BB962C8B-B14F-4D97-AF65-F5344CB8AC3E}">
        <p14:creationId xmlns:p14="http://schemas.microsoft.com/office/powerpoint/2010/main" val="3134558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dirty="0" smtClean="0"/>
              <a:t>Mikroişlemci nedir?</a:t>
            </a:r>
            <a:endParaRPr lang="tr-TR" dirty="0"/>
          </a:p>
        </p:txBody>
      </p:sp>
      <p:sp>
        <p:nvSpPr>
          <p:cNvPr id="3" name="İçerik Yer Tutucusu 2"/>
          <p:cNvSpPr>
            <a:spLocks noGrp="1"/>
          </p:cNvSpPr>
          <p:nvPr>
            <p:ph idx="1"/>
          </p:nvPr>
        </p:nvSpPr>
        <p:spPr/>
        <p:txBody>
          <a:bodyPr rtlCol="0"/>
          <a:lstStyle/>
          <a:p>
            <a:r>
              <a:rPr lang="tr-TR" dirty="0"/>
              <a:t>1971 yılında Texas Instruments bir hesap makinesinin tüm işlevlerini tek çip üzerinden gerçekleştirebilen bir mikroişlemci üretmiştir.</a:t>
            </a:r>
          </a:p>
        </p:txBody>
      </p:sp>
      <p:pic>
        <p:nvPicPr>
          <p:cNvPr id="5" name="Resim 4" descr="1971 texas instruments ile ilgili görsel sonucu"/>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38428" y="2492897"/>
            <a:ext cx="4466302" cy="3654314"/>
          </a:xfrm>
          <a:prstGeom prst="rect">
            <a:avLst/>
          </a:prstGeom>
          <a:noFill/>
          <a:ln>
            <a:noFill/>
          </a:ln>
        </p:spPr>
      </p:pic>
    </p:spTree>
    <p:extLst>
      <p:ext uri="{BB962C8B-B14F-4D97-AF65-F5344CB8AC3E}">
        <p14:creationId xmlns:p14="http://schemas.microsoft.com/office/powerpoint/2010/main" val="757192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dirty="0" err="1" smtClean="0"/>
              <a:t>Mikrodenetleyici</a:t>
            </a:r>
            <a:r>
              <a:rPr lang="tr-TR" dirty="0" smtClean="0"/>
              <a:t> nedir?</a:t>
            </a:r>
            <a:endParaRPr lang="tr-TR" dirty="0"/>
          </a:p>
        </p:txBody>
      </p:sp>
      <p:sp>
        <p:nvSpPr>
          <p:cNvPr id="3" name="İçerik Yer Tutucusu 2"/>
          <p:cNvSpPr>
            <a:spLocks noGrp="1"/>
          </p:cNvSpPr>
          <p:nvPr>
            <p:ph idx="1"/>
          </p:nvPr>
        </p:nvSpPr>
        <p:spPr/>
        <p:txBody>
          <a:bodyPr rtlCol="0">
            <a:normAutofit fontScale="70000" lnSpcReduction="20000"/>
          </a:bodyPr>
          <a:lstStyle/>
          <a:p>
            <a:r>
              <a:rPr lang="tr-TR" dirty="0" err="1"/>
              <a:t>Mikrodenetleyici</a:t>
            </a:r>
            <a:r>
              <a:rPr lang="tr-TR" dirty="0"/>
              <a:t>, verileri bir program dahilinde işleyip çıkışına aktaran programlanabilir entegredir.  </a:t>
            </a:r>
            <a:endParaRPr lang="tr-TR" dirty="0" smtClean="0"/>
          </a:p>
          <a:p>
            <a:pPr marL="0" indent="0">
              <a:buNone/>
            </a:pPr>
            <a:r>
              <a:rPr lang="tr-TR" dirty="0" err="1" smtClean="0"/>
              <a:t>Mikrodenetleyicinin</a:t>
            </a:r>
            <a:r>
              <a:rPr lang="tr-TR" dirty="0" smtClean="0"/>
              <a:t> </a:t>
            </a:r>
            <a:r>
              <a:rPr lang="tr-TR" dirty="0"/>
              <a:t>yapısında:</a:t>
            </a:r>
          </a:p>
          <a:p>
            <a:r>
              <a:rPr lang="tr-TR" dirty="0" smtClean="0"/>
              <a:t>CPU</a:t>
            </a:r>
            <a:endParaRPr lang="tr-TR" dirty="0"/>
          </a:p>
          <a:p>
            <a:r>
              <a:rPr lang="tr-TR" dirty="0" smtClean="0"/>
              <a:t>RAM</a:t>
            </a:r>
            <a:endParaRPr lang="tr-TR" dirty="0"/>
          </a:p>
          <a:p>
            <a:r>
              <a:rPr lang="tr-TR" dirty="0" smtClean="0"/>
              <a:t>ROM</a:t>
            </a:r>
            <a:endParaRPr lang="tr-TR" dirty="0"/>
          </a:p>
          <a:p>
            <a:r>
              <a:rPr lang="tr-TR" dirty="0" smtClean="0"/>
              <a:t>I/O </a:t>
            </a:r>
            <a:r>
              <a:rPr lang="tr-TR" dirty="0"/>
              <a:t>(Giriş/Çıkış) Portları</a:t>
            </a:r>
          </a:p>
          <a:p>
            <a:r>
              <a:rPr lang="tr-TR" dirty="0" smtClean="0"/>
              <a:t>Seri </a:t>
            </a:r>
            <a:r>
              <a:rPr lang="tr-TR" dirty="0"/>
              <a:t>ve Paralel Portlar</a:t>
            </a:r>
          </a:p>
          <a:p>
            <a:r>
              <a:rPr lang="tr-TR" dirty="0" smtClean="0"/>
              <a:t>Sayıcılar</a:t>
            </a:r>
            <a:endParaRPr lang="tr-TR" dirty="0"/>
          </a:p>
          <a:p>
            <a:r>
              <a:rPr lang="tr-TR" dirty="0" smtClean="0"/>
              <a:t>Bazılarında </a:t>
            </a:r>
            <a:r>
              <a:rPr lang="tr-TR" dirty="0"/>
              <a:t>da A/D (Analog </a:t>
            </a:r>
            <a:r>
              <a:rPr lang="tr-TR" dirty="0" err="1"/>
              <a:t>to</a:t>
            </a:r>
            <a:r>
              <a:rPr lang="tr-TR" dirty="0"/>
              <a:t> </a:t>
            </a:r>
            <a:r>
              <a:rPr lang="tr-TR" dirty="0" err="1"/>
              <a:t>Digital</a:t>
            </a:r>
            <a:r>
              <a:rPr lang="tr-TR" dirty="0"/>
              <a:t>) ve </a:t>
            </a:r>
            <a:endParaRPr lang="tr-TR" dirty="0" smtClean="0"/>
          </a:p>
          <a:p>
            <a:pPr marL="0" indent="0">
              <a:buNone/>
            </a:pPr>
            <a:r>
              <a:rPr lang="tr-TR" dirty="0" smtClean="0"/>
              <a:t>D/A </a:t>
            </a:r>
            <a:r>
              <a:rPr lang="tr-TR" dirty="0"/>
              <a:t>(</a:t>
            </a:r>
            <a:r>
              <a:rPr lang="tr-TR" dirty="0" err="1"/>
              <a:t>Digital</a:t>
            </a:r>
            <a:r>
              <a:rPr lang="tr-TR" dirty="0"/>
              <a:t> </a:t>
            </a:r>
            <a:r>
              <a:rPr lang="tr-TR" dirty="0" err="1"/>
              <a:t>to</a:t>
            </a:r>
            <a:r>
              <a:rPr lang="tr-TR" dirty="0"/>
              <a:t> Analog) çeviriciler bulunur.</a:t>
            </a:r>
          </a:p>
        </p:txBody>
      </p:sp>
      <p:pic>
        <p:nvPicPr>
          <p:cNvPr id="6" name="Resim 5" descr="PIC microcontroller ile ilgili görsel sonucu"/>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4412" y="2420888"/>
            <a:ext cx="4752528" cy="3751312"/>
          </a:xfrm>
          <a:prstGeom prst="rect">
            <a:avLst/>
          </a:prstGeom>
          <a:noFill/>
          <a:ln>
            <a:noFill/>
          </a:ln>
        </p:spPr>
      </p:pic>
    </p:spTree>
    <p:extLst>
      <p:ext uri="{BB962C8B-B14F-4D97-AF65-F5344CB8AC3E}">
        <p14:creationId xmlns:p14="http://schemas.microsoft.com/office/powerpoint/2010/main" val="3176896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dirty="0" err="1" smtClean="0"/>
              <a:t>Mikrodenetleyici</a:t>
            </a:r>
            <a:r>
              <a:rPr lang="tr-TR" dirty="0" smtClean="0"/>
              <a:t> nedir?</a:t>
            </a:r>
            <a:endParaRPr lang="tr-TR" dirty="0"/>
          </a:p>
        </p:txBody>
      </p:sp>
      <p:sp>
        <p:nvSpPr>
          <p:cNvPr id="3" name="İçerik Yer Tutucusu 2"/>
          <p:cNvSpPr>
            <a:spLocks noGrp="1"/>
          </p:cNvSpPr>
          <p:nvPr>
            <p:ph idx="1"/>
          </p:nvPr>
        </p:nvSpPr>
        <p:spPr/>
        <p:txBody>
          <a:bodyPr rtlCol="0">
            <a:normAutofit fontScale="70000" lnSpcReduction="20000"/>
          </a:bodyPr>
          <a:lstStyle/>
          <a:p>
            <a:r>
              <a:rPr lang="tr-TR" dirty="0" err="1"/>
              <a:t>Mikrodenetleyici</a:t>
            </a:r>
            <a:r>
              <a:rPr lang="tr-TR" dirty="0"/>
              <a:t>, verileri bir program dahilinde işleyip çıkışına aktaran programlanabilir entegredir.  </a:t>
            </a:r>
            <a:endParaRPr lang="tr-TR" dirty="0" smtClean="0"/>
          </a:p>
          <a:p>
            <a:pPr marL="0" indent="0">
              <a:buNone/>
            </a:pPr>
            <a:r>
              <a:rPr lang="tr-TR" dirty="0" err="1" smtClean="0"/>
              <a:t>Mikrodenetleyicinin</a:t>
            </a:r>
            <a:r>
              <a:rPr lang="tr-TR" dirty="0" smtClean="0"/>
              <a:t> </a:t>
            </a:r>
            <a:r>
              <a:rPr lang="tr-TR" dirty="0"/>
              <a:t>yapısında:</a:t>
            </a:r>
          </a:p>
          <a:p>
            <a:r>
              <a:rPr lang="tr-TR" dirty="0" smtClean="0"/>
              <a:t>CPU</a:t>
            </a:r>
            <a:endParaRPr lang="tr-TR" dirty="0"/>
          </a:p>
          <a:p>
            <a:r>
              <a:rPr lang="tr-TR" dirty="0" smtClean="0"/>
              <a:t>RAM</a:t>
            </a:r>
            <a:endParaRPr lang="tr-TR" dirty="0"/>
          </a:p>
          <a:p>
            <a:r>
              <a:rPr lang="tr-TR" dirty="0" smtClean="0"/>
              <a:t>ROM</a:t>
            </a:r>
            <a:endParaRPr lang="tr-TR" dirty="0"/>
          </a:p>
          <a:p>
            <a:r>
              <a:rPr lang="tr-TR" dirty="0" smtClean="0"/>
              <a:t>I/O </a:t>
            </a:r>
            <a:r>
              <a:rPr lang="tr-TR" dirty="0"/>
              <a:t>(Giriş/Çıkış) Portları</a:t>
            </a:r>
          </a:p>
          <a:p>
            <a:r>
              <a:rPr lang="tr-TR" dirty="0" smtClean="0"/>
              <a:t>Seri </a:t>
            </a:r>
            <a:r>
              <a:rPr lang="tr-TR" dirty="0"/>
              <a:t>ve Paralel Portlar</a:t>
            </a:r>
          </a:p>
          <a:p>
            <a:r>
              <a:rPr lang="tr-TR" dirty="0" smtClean="0"/>
              <a:t>Sayıcılar</a:t>
            </a:r>
            <a:endParaRPr lang="tr-TR" dirty="0"/>
          </a:p>
          <a:p>
            <a:r>
              <a:rPr lang="tr-TR" dirty="0" smtClean="0"/>
              <a:t>Bazılarında </a:t>
            </a:r>
            <a:r>
              <a:rPr lang="tr-TR" dirty="0"/>
              <a:t>da A/D (Analog </a:t>
            </a:r>
            <a:r>
              <a:rPr lang="tr-TR" dirty="0" err="1"/>
              <a:t>to</a:t>
            </a:r>
            <a:r>
              <a:rPr lang="tr-TR" dirty="0"/>
              <a:t> </a:t>
            </a:r>
            <a:r>
              <a:rPr lang="tr-TR" dirty="0" err="1"/>
              <a:t>Digital</a:t>
            </a:r>
            <a:r>
              <a:rPr lang="tr-TR" dirty="0"/>
              <a:t>) ve </a:t>
            </a:r>
            <a:endParaRPr lang="tr-TR" dirty="0" smtClean="0"/>
          </a:p>
          <a:p>
            <a:pPr marL="0" indent="0">
              <a:buNone/>
            </a:pPr>
            <a:r>
              <a:rPr lang="tr-TR" dirty="0" smtClean="0"/>
              <a:t>D/A </a:t>
            </a:r>
            <a:r>
              <a:rPr lang="tr-TR" dirty="0"/>
              <a:t>(</a:t>
            </a:r>
            <a:r>
              <a:rPr lang="tr-TR" dirty="0" err="1"/>
              <a:t>Digital</a:t>
            </a:r>
            <a:r>
              <a:rPr lang="tr-TR" dirty="0"/>
              <a:t> </a:t>
            </a:r>
            <a:r>
              <a:rPr lang="tr-TR" dirty="0" err="1"/>
              <a:t>to</a:t>
            </a:r>
            <a:r>
              <a:rPr lang="tr-TR" dirty="0"/>
              <a:t> Analog) çeviriciler bulunur.</a:t>
            </a:r>
          </a:p>
        </p:txBody>
      </p:sp>
      <p:pic>
        <p:nvPicPr>
          <p:cNvPr id="5" name="Resim 4" descr="what is a microcontroller ile ilgili görsel sonucu"/>
          <p:cNvPicPr/>
          <p:nvPr/>
        </p:nvPicPr>
        <p:blipFill>
          <a:blip r:embed="rId3">
            <a:extLst>
              <a:ext uri="{28A0092B-C50C-407E-A947-70E740481C1C}">
                <a14:useLocalDpi xmlns:a14="http://schemas.microsoft.com/office/drawing/2010/main" val="0"/>
              </a:ext>
            </a:extLst>
          </a:blip>
          <a:srcRect/>
          <a:stretch>
            <a:fillRect/>
          </a:stretch>
        </p:blipFill>
        <p:spPr bwMode="auto">
          <a:xfrm>
            <a:off x="5878388" y="1988840"/>
            <a:ext cx="5832648" cy="4183360"/>
          </a:xfrm>
          <a:prstGeom prst="rect">
            <a:avLst/>
          </a:prstGeom>
          <a:noFill/>
          <a:ln>
            <a:noFill/>
          </a:ln>
        </p:spPr>
      </p:pic>
    </p:spTree>
    <p:extLst>
      <p:ext uri="{BB962C8B-B14F-4D97-AF65-F5344CB8AC3E}">
        <p14:creationId xmlns:p14="http://schemas.microsoft.com/office/powerpoint/2010/main" val="2874386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normAutofit/>
          </a:bodyPr>
          <a:lstStyle/>
          <a:p>
            <a:r>
              <a:rPr lang="tr-TR" dirty="0" err="1"/>
              <a:t>Mikrodenetleyici</a:t>
            </a:r>
            <a:r>
              <a:rPr lang="tr-TR" dirty="0"/>
              <a:t> ve Mikroişlemci Arasındaki Farklar Nelerdir</a:t>
            </a:r>
            <a:r>
              <a:rPr lang="tr-TR" dirty="0" smtClean="0"/>
              <a:t>?</a:t>
            </a:r>
            <a:endParaRPr lang="tr-TR" dirty="0"/>
          </a:p>
        </p:txBody>
      </p:sp>
      <p:sp>
        <p:nvSpPr>
          <p:cNvPr id="3" name="İçerik Yer Tutucusu 2"/>
          <p:cNvSpPr>
            <a:spLocks noGrp="1"/>
          </p:cNvSpPr>
          <p:nvPr>
            <p:ph idx="1"/>
          </p:nvPr>
        </p:nvSpPr>
        <p:spPr/>
        <p:txBody>
          <a:bodyPr/>
          <a:lstStyle/>
          <a:p>
            <a:r>
              <a:rPr lang="tr-TR" dirty="0"/>
              <a:t>Mikroişlemci ile </a:t>
            </a:r>
            <a:r>
              <a:rPr lang="tr-TR" dirty="0" err="1"/>
              <a:t>mikrodenetleyici</a:t>
            </a:r>
            <a:r>
              <a:rPr lang="tr-TR" dirty="0"/>
              <a:t> arasındaki en belirgin fark Mikroişlemcilerin yapısında CPU, ön bellek ve I/O portları bulunurken </a:t>
            </a:r>
            <a:r>
              <a:rPr lang="tr-TR" dirty="0" err="1"/>
              <a:t>mikrodenetleyicilerde</a:t>
            </a:r>
            <a:r>
              <a:rPr lang="tr-TR" dirty="0"/>
              <a:t> bunlara ilaveten seri-paralel portlar, sayıcılar ve çeviricilerde bulunmasıdır.  </a:t>
            </a:r>
          </a:p>
          <a:p>
            <a:r>
              <a:rPr lang="tr-TR" dirty="0" err="1"/>
              <a:t>Mikrodenetleyiciler</a:t>
            </a:r>
            <a:r>
              <a:rPr lang="tr-TR" dirty="0"/>
              <a:t> işlem hızı mikroişlemciler kadar olmamasına karşın gerçek zamanlı uygulamalarda daha iyi performans gösterirler, daha az enerji harcar ve daha küçük boyutlardadır.</a:t>
            </a:r>
          </a:p>
          <a:p>
            <a:endParaRPr lang="tr-TR" dirty="0"/>
          </a:p>
        </p:txBody>
      </p:sp>
    </p:spTree>
    <p:extLst>
      <p:ext uri="{BB962C8B-B14F-4D97-AF65-F5344CB8AC3E}">
        <p14:creationId xmlns:p14="http://schemas.microsoft.com/office/powerpoint/2010/main" val="1105174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Herkese açık sınıf sunusu">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spDef>
      <a:spPr>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5000"/>
          </a:lnSpc>
          <a:defRPr/>
        </a:defPPr>
      </a:lstStyle>
    </a:txDef>
  </a:objectDefaults>
  <a:extraClrSchemeLst/>
  <a:extLst>
    <a:ext uri="{05A4C25C-085E-4340-85A3-A5531E510DB2}">
      <thm15:themeFamily xmlns:thm15="http://schemas.microsoft.com/office/thememl/2012/main" name="Office_15976610_TF03460507.potx" id="{EDDAD47C-6784-485E-92CD-0DF4CEAB6B5A}" vid="{815AF040-FF8C-487B-9814-52F6491EDBAB}"/>
    </a:ext>
  </a:extLst>
</a:theme>
</file>

<file path=ppt/theme/theme2.xml><?xml version="1.0" encoding="utf-8"?>
<a:theme xmlns:a="http://schemas.openxmlformats.org/drawingml/2006/main" name="Ofis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Herkese açık sınıf sunusu</Template>
  <TotalTime>131</TotalTime>
  <Words>2800</Words>
  <Application>Microsoft Office PowerPoint</Application>
  <PresentationFormat>Özel</PresentationFormat>
  <Paragraphs>272</Paragraphs>
  <Slides>46</Slides>
  <Notes>26</Notes>
  <HiddenSlides>0</HiddenSlides>
  <MMClips>0</MMClips>
  <ScaleCrop>false</ScaleCrop>
  <HeadingPairs>
    <vt:vector size="6" baseType="variant">
      <vt:variant>
        <vt:lpstr>Kullanılan Yazı Tipleri</vt:lpstr>
      </vt:variant>
      <vt:variant>
        <vt:i4>2</vt:i4>
      </vt:variant>
      <vt:variant>
        <vt:lpstr>Tema</vt:lpstr>
      </vt:variant>
      <vt:variant>
        <vt:i4>1</vt:i4>
      </vt:variant>
      <vt:variant>
        <vt:lpstr>Slayt Başlıkları</vt:lpstr>
      </vt:variant>
      <vt:variant>
        <vt:i4>46</vt:i4>
      </vt:variant>
    </vt:vector>
  </HeadingPairs>
  <TitlesOfParts>
    <vt:vector size="49" baseType="lpstr">
      <vt:lpstr>Arial</vt:lpstr>
      <vt:lpstr>Century Gothic</vt:lpstr>
      <vt:lpstr>Herkese açık sınıf sunusu</vt:lpstr>
      <vt:lpstr>Fiziksel Programlama</vt:lpstr>
      <vt:lpstr>Fiziksel programlama platformu (FPP)</vt:lpstr>
      <vt:lpstr>Mikroişlemci Nedir?</vt:lpstr>
      <vt:lpstr>Mikroişlemci nedir?</vt:lpstr>
      <vt:lpstr>Mikroişlemci nedir?</vt:lpstr>
      <vt:lpstr>Mikroişlemci nedir?</vt:lpstr>
      <vt:lpstr>Mikrodenetleyici nedir?</vt:lpstr>
      <vt:lpstr>Mikrodenetleyici nedir?</vt:lpstr>
      <vt:lpstr>Mikrodenetleyici ve Mikroişlemci Arasındaki Farklar Nelerdir?</vt:lpstr>
      <vt:lpstr>Mikrodenetleyici Ne İşe Yarar?</vt:lpstr>
      <vt:lpstr>Mikrodenetleyici Çeşitleri</vt:lpstr>
      <vt:lpstr>Mikrodenetleyiciler Nerelerde Kullanılır?</vt:lpstr>
      <vt:lpstr>Mikrodenetleyiciler Nerelerde Kullanılır?</vt:lpstr>
      <vt:lpstr>Gömülü sistemler (embedded system)</vt:lpstr>
      <vt:lpstr>Gömülü sistemler (embedded system)</vt:lpstr>
      <vt:lpstr>Gömülü sistemler (embedded system)</vt:lpstr>
      <vt:lpstr>Fiziksel programlama kartları</vt:lpstr>
      <vt:lpstr>Fiziksel programlama kartları</vt:lpstr>
      <vt:lpstr>Yüksek işlem kapasiteli fiziksel programlama kartları</vt:lpstr>
      <vt:lpstr>Yüksek işlem kapasiteli fiziksel programlama kartları</vt:lpstr>
      <vt:lpstr>Yüksek işlem kapasiteli fiziksel programlama kartları</vt:lpstr>
      <vt:lpstr>Yüksek işlem kapasiteli fiziksel programlama kartları</vt:lpstr>
      <vt:lpstr>Az enerji harcayan programlama kartları</vt:lpstr>
      <vt:lpstr>Az enerji harcayan programlama kartları</vt:lpstr>
      <vt:lpstr>Az enerji harcayan programlama kartları</vt:lpstr>
      <vt:lpstr>Farklı kullanım amaçlarına göre tasarlanmış programlama kartları</vt:lpstr>
      <vt:lpstr>Farklı kullanım amaçlarına göre tasarlanmış programlama kartları</vt:lpstr>
      <vt:lpstr>Farklı kullanım amaçlarına göre tasarlanmış programlama kartları</vt:lpstr>
      <vt:lpstr>Arduino</vt:lpstr>
      <vt:lpstr>Arduino</vt:lpstr>
      <vt:lpstr>Arduino teknik özellikleri</vt:lpstr>
      <vt:lpstr>Arduino teknik özellikleri</vt:lpstr>
      <vt:lpstr>Arduino teknik özellikleri</vt:lpstr>
      <vt:lpstr>Arduino teknik özellikleri</vt:lpstr>
      <vt:lpstr>Arduino teknik özellikleri</vt:lpstr>
      <vt:lpstr>Raspberry Pi</vt:lpstr>
      <vt:lpstr>Raspberry Pi</vt:lpstr>
      <vt:lpstr>Raspberry Pi</vt:lpstr>
      <vt:lpstr>Raspberry Pi</vt:lpstr>
      <vt:lpstr>Raspberry Pi</vt:lpstr>
      <vt:lpstr>Particle Photon</vt:lpstr>
      <vt:lpstr>Particle Photon</vt:lpstr>
      <vt:lpstr>Particle Photon</vt:lpstr>
      <vt:lpstr>Photon teknik özellikleri</vt:lpstr>
      <vt:lpstr>Photon teknik özellikleri</vt:lpstr>
      <vt:lpstr>Photon teknik özellikleri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Fiziksel Programlama</dc:title>
  <dc:creator>Windows Kullanıcısı</dc:creator>
  <cp:lastModifiedBy>Windows Kullanıcısı</cp:lastModifiedBy>
  <cp:revision>13</cp:revision>
  <dcterms:created xsi:type="dcterms:W3CDTF">2019-03-09T11:30:42Z</dcterms:created>
  <dcterms:modified xsi:type="dcterms:W3CDTF">2019-04-02T21:13:02Z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74062800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